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Lato" charset="1" panose="020F0502020204030203"/>
      <p:regular r:id="rId18"/>
    </p:embeddedFont>
    <p:embeddedFont>
      <p:font typeface="Archivo Black" charset="1" panose="020B0A03020202020B04"/>
      <p:regular r:id="rId19"/>
    </p:embeddedFont>
    <p:embeddedFont>
      <p:font typeface="Red Hat Display" charset="1" panose="02010503040201060303"/>
      <p:regular r:id="rId20"/>
    </p:embeddedFont>
    <p:embeddedFont>
      <p:font typeface="Red Hat Display Bold" charset="1" panose="02010803040201060303"/>
      <p:regular r:id="rId21"/>
    </p:embeddedFont>
    <p:embeddedFont>
      <p:font typeface="Open Sans Bold" charset="1" panose="020B0806030504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vaEnHDPI.mp4>
</file>

<file path=ppt/media/VAGvaKZTdUo.mp4>
</file>

<file path=ppt/media/VAGvaa-hXKU.mp4>
</file>

<file path=ppt/media/VAGvagwgAYU.mp4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9.jpeg" Type="http://schemas.openxmlformats.org/officeDocument/2006/relationships/image"/><Relationship Id="rId6" Target="../media/VAGvaEnHDPI.mp4" Type="http://schemas.openxmlformats.org/officeDocument/2006/relationships/video"/><Relationship Id="rId7" Target="../media/VAGvaEnHDPI.mp4" Type="http://schemas.microsoft.com/office/2007/relationships/media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4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4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4.png" Type="http://schemas.openxmlformats.org/officeDocument/2006/relationships/image"/><Relationship Id="rId4" Target="../media/image11.png" Type="http://schemas.openxmlformats.org/officeDocument/2006/relationships/image"/><Relationship Id="rId5" Target="../media/image12.jpeg" Type="http://schemas.openxmlformats.org/officeDocument/2006/relationships/image"/><Relationship Id="rId6" Target="../media/VAGvagwgAYU.mp4" Type="http://schemas.openxmlformats.org/officeDocument/2006/relationships/video"/><Relationship Id="rId7" Target="../media/VAGvagwgAYU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4.png" Type="http://schemas.openxmlformats.org/officeDocument/2006/relationships/image"/><Relationship Id="rId4" Target="../media/image15.png" Type="http://schemas.openxmlformats.org/officeDocument/2006/relationships/image"/><Relationship Id="rId5" Target="../media/image16.jpeg" Type="http://schemas.openxmlformats.org/officeDocument/2006/relationships/image"/><Relationship Id="rId6" Target="../media/VAGvaKZTdUo.mp4" Type="http://schemas.openxmlformats.org/officeDocument/2006/relationships/video"/><Relationship Id="rId7" Target="../media/VAGvaKZTdUo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4.png" Type="http://schemas.openxmlformats.org/officeDocument/2006/relationships/image"/><Relationship Id="rId4" Target="../media/image18.jpeg" Type="http://schemas.openxmlformats.org/officeDocument/2006/relationships/image"/><Relationship Id="rId5" Target="../media/VAGvaa-hXKU.mp4" Type="http://schemas.openxmlformats.org/officeDocument/2006/relationships/video"/><Relationship Id="rId6" Target="../media/VAGvaa-hXKU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57710" y="-2278161"/>
            <a:ext cx="18803419" cy="14006978"/>
          </a:xfrm>
          <a:custGeom>
            <a:avLst/>
            <a:gdLst/>
            <a:ahLst/>
            <a:cxnLst/>
            <a:rect r="r" b="b" t="t" l="l"/>
            <a:pathLst>
              <a:path h="14006978" w="18803419">
                <a:moveTo>
                  <a:pt x="0" y="0"/>
                </a:moveTo>
                <a:lnTo>
                  <a:pt x="18803420" y="0"/>
                </a:lnTo>
                <a:lnTo>
                  <a:pt x="18803420" y="14006978"/>
                </a:lnTo>
                <a:lnTo>
                  <a:pt x="0" y="140069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</a:blip>
            <a:stretch>
              <a:fillRect l="-22441" t="0" r="-27667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308147" y="5162550"/>
            <a:ext cx="11671706" cy="897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5"/>
              </a:lnSpc>
            </a:pPr>
            <a:r>
              <a:rPr lang="en-US" sz="603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Smart Traffic Signal Optimization</a:t>
            </a:r>
            <a:r>
              <a:rPr lang="en-US" sz="603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900714" y="3833273"/>
            <a:ext cx="10252581" cy="253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56"/>
              </a:lnSpc>
            </a:pPr>
            <a:r>
              <a:rPr lang="en-US" sz="10272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TraffIQ </a:t>
            </a:r>
          </a:p>
          <a:p>
            <a:pPr algn="l">
              <a:lnSpc>
                <a:spcPts val="9656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0402" y="212676"/>
            <a:ext cx="14422847" cy="2256707"/>
            <a:chOff x="0" y="0"/>
            <a:chExt cx="3798610" cy="5943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98610" cy="594359"/>
            </a:xfrm>
            <a:custGeom>
              <a:avLst/>
              <a:gdLst/>
              <a:ahLst/>
              <a:cxnLst/>
              <a:rect r="r" b="b" t="t" l="l"/>
              <a:pathLst>
                <a:path h="594359" w="3798610">
                  <a:moveTo>
                    <a:pt x="10736" y="0"/>
                  </a:moveTo>
                  <a:lnTo>
                    <a:pt x="3787874" y="0"/>
                  </a:lnTo>
                  <a:cubicBezTo>
                    <a:pt x="3793803" y="0"/>
                    <a:pt x="3798610" y="4807"/>
                    <a:pt x="3798610" y="10736"/>
                  </a:cubicBezTo>
                  <a:lnTo>
                    <a:pt x="3798610" y="583623"/>
                  </a:lnTo>
                  <a:cubicBezTo>
                    <a:pt x="3798610" y="589553"/>
                    <a:pt x="3793803" y="594359"/>
                    <a:pt x="3787874" y="594359"/>
                  </a:cubicBezTo>
                  <a:lnTo>
                    <a:pt x="10736" y="594359"/>
                  </a:lnTo>
                  <a:cubicBezTo>
                    <a:pt x="4807" y="594359"/>
                    <a:pt x="0" y="589553"/>
                    <a:pt x="0" y="583623"/>
                  </a:cubicBezTo>
                  <a:lnTo>
                    <a:pt x="0" y="10736"/>
                  </a:lnTo>
                  <a:cubicBezTo>
                    <a:pt x="0" y="4807"/>
                    <a:pt x="4807" y="0"/>
                    <a:pt x="10736" y="0"/>
                  </a:cubicBezTo>
                  <a:close/>
                </a:path>
              </a:pathLst>
            </a:custGeom>
            <a:solidFill>
              <a:srgbClr val="04001E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798610" cy="632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271832" y="7270926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1" y="0"/>
                </a:lnTo>
                <a:lnTo>
                  <a:pt x="896421" y="896421"/>
                </a:lnTo>
                <a:lnTo>
                  <a:pt x="0" y="8964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730402" y="2684958"/>
            <a:ext cx="14422847" cy="7602042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014687" y="601346"/>
            <a:ext cx="13047446" cy="2812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58"/>
              </a:lnSpc>
            </a:pPr>
            <a:r>
              <a:rPr lang="en-US" sz="4600" b="true">
                <a:solidFill>
                  <a:srgbClr val="F4F4E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SUMO Traffic Light: Signal</a:t>
            </a:r>
          </a:p>
          <a:p>
            <a:pPr algn="l">
              <a:lnSpc>
                <a:spcPts val="5658"/>
              </a:lnSpc>
            </a:pPr>
            <a:r>
              <a:rPr lang="en-US" sz="4600" b="true">
                <a:solidFill>
                  <a:srgbClr val="F4F4E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Preemption/Priority for Emergency Vehicles </a:t>
            </a:r>
          </a:p>
          <a:p>
            <a:pPr algn="l">
              <a:lnSpc>
                <a:spcPts val="11070"/>
              </a:lnSpc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57717" y="670797"/>
            <a:ext cx="9182407" cy="849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6270"/>
              </a:lnSpc>
              <a:spcBef>
                <a:spcPct val="0"/>
              </a:spcBef>
            </a:pPr>
            <a:r>
              <a:rPr lang="en-US" sz="646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 Workflow</a:t>
            </a:r>
          </a:p>
        </p:txBody>
      </p:sp>
      <p:sp>
        <p:nvSpPr>
          <p:cNvPr name="AutoShape 4" id="4"/>
          <p:cNvSpPr/>
          <p:nvPr/>
        </p:nvSpPr>
        <p:spPr>
          <a:xfrm>
            <a:off x="-886757" y="2334654"/>
            <a:ext cx="20061513" cy="0"/>
          </a:xfrm>
          <a:prstGeom prst="line">
            <a:avLst/>
          </a:prstGeom>
          <a:ln cap="flat" w="28575">
            <a:solidFill>
              <a:srgbClr val="F4F4E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6181194" y="2083626"/>
            <a:ext cx="502056" cy="50205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90500" y="228600"/>
              <a:ext cx="431800" cy="393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227066" y="2083626"/>
            <a:ext cx="502056" cy="50205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90500" y="228600"/>
              <a:ext cx="431800" cy="393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131300" y="2083626"/>
            <a:ext cx="502056" cy="502056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190500" y="228600"/>
              <a:ext cx="431800" cy="393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4513103" y="2083626"/>
            <a:ext cx="502056" cy="50205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190500" y="228600"/>
              <a:ext cx="431800" cy="393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2227066" y="2904328"/>
            <a:ext cx="2197323" cy="817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82"/>
              </a:lnSpc>
            </a:pPr>
            <a:r>
              <a:rPr lang="en-US" sz="60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930165" y="2859751"/>
            <a:ext cx="2197323" cy="805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80"/>
              </a:lnSpc>
            </a:pPr>
            <a:r>
              <a:rPr lang="en-US" sz="6000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98471" y="4074252"/>
            <a:ext cx="3559246" cy="3704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271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-Genetic algorithm for optimizing among many possible solutions. </a:t>
            </a:r>
          </a:p>
          <a:p>
            <a:pPr algn="ctr">
              <a:lnSpc>
                <a:spcPts val="4239"/>
              </a:lnSpc>
            </a:pPr>
          </a:p>
          <a:p>
            <a:pPr algn="ctr">
              <a:lnSpc>
                <a:spcPts val="4239"/>
              </a:lnSpc>
            </a:pPr>
            <a:r>
              <a:rPr lang="en-US" sz="271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-Q Learning &amp; DQN on a single intersection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964293" y="2885278"/>
            <a:ext cx="2197323" cy="735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5400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165556" y="2875753"/>
            <a:ext cx="2197323" cy="712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56"/>
              </a:lnSpc>
            </a:pPr>
            <a:r>
              <a:rPr lang="en-US" sz="5200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04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624024" y="4074252"/>
            <a:ext cx="3559246" cy="2638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271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Multi Agent implemented with Policy Gradient methods like PPO on multiple intersection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853398" y="3973414"/>
            <a:ext cx="3559246" cy="3704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271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-Implementing real city maps using OSM Web Wizard</a:t>
            </a:r>
          </a:p>
          <a:p>
            <a:pPr algn="ctr">
              <a:lnSpc>
                <a:spcPts val="4239"/>
              </a:lnSpc>
            </a:pPr>
            <a:r>
              <a:rPr lang="en-US" sz="271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-Data for testing using YOLO on real world videos</a:t>
            </a:r>
          </a:p>
          <a:p>
            <a:pPr algn="ctr">
              <a:lnSpc>
                <a:spcPts val="4239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12984508" y="3940521"/>
            <a:ext cx="3559246" cy="1571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271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Performance Evaluation using RESCO Metrics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8164441">
            <a:off x="9630045" y="5921071"/>
            <a:ext cx="11279593" cy="8143126"/>
          </a:xfrm>
          <a:custGeom>
            <a:avLst/>
            <a:gdLst/>
            <a:ahLst/>
            <a:cxnLst/>
            <a:rect r="r" b="b" t="t" l="l"/>
            <a:pathLst>
              <a:path h="8143126" w="11279593">
                <a:moveTo>
                  <a:pt x="0" y="0"/>
                </a:moveTo>
                <a:lnTo>
                  <a:pt x="11279593" y="0"/>
                </a:lnTo>
                <a:lnTo>
                  <a:pt x="11279593" y="8143125"/>
                </a:lnTo>
                <a:lnTo>
                  <a:pt x="0" y="81431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6626729">
            <a:off x="-5021296" y="9347483"/>
            <a:ext cx="11279593" cy="8143126"/>
          </a:xfrm>
          <a:custGeom>
            <a:avLst/>
            <a:gdLst/>
            <a:ahLst/>
            <a:cxnLst/>
            <a:rect r="r" b="b" t="t" l="l"/>
            <a:pathLst>
              <a:path h="8143126" w="11279593">
                <a:moveTo>
                  <a:pt x="0" y="0"/>
                </a:moveTo>
                <a:lnTo>
                  <a:pt x="11279593" y="0"/>
                </a:lnTo>
                <a:lnTo>
                  <a:pt x="11279593" y="8143125"/>
                </a:lnTo>
                <a:lnTo>
                  <a:pt x="0" y="81431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289601" y="4953370"/>
            <a:ext cx="8418702" cy="131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0"/>
              </a:lnSpc>
            </a:pPr>
            <a:r>
              <a:rPr lang="en-US" sz="1085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10435729">
            <a:off x="-3218424" y="-2500580"/>
            <a:ext cx="8372525" cy="8978579"/>
          </a:xfrm>
          <a:custGeom>
            <a:avLst/>
            <a:gdLst/>
            <a:ahLst/>
            <a:cxnLst/>
            <a:rect r="r" b="b" t="t" l="l"/>
            <a:pathLst>
              <a:path h="8978579" w="8372525">
                <a:moveTo>
                  <a:pt x="0" y="0"/>
                </a:moveTo>
                <a:lnTo>
                  <a:pt x="8372525" y="0"/>
                </a:lnTo>
                <a:lnTo>
                  <a:pt x="8372525" y="8978579"/>
                </a:lnTo>
                <a:lnTo>
                  <a:pt x="0" y="8978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6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931484" y="6659202"/>
            <a:ext cx="6552640" cy="643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30"/>
              </a:lnSpc>
            </a:pPr>
            <a:r>
              <a:rPr lang="en-US" sz="341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Mentees: Ojas Alai, Sofia Abidi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45633" y="7366095"/>
            <a:ext cx="7913667" cy="643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30"/>
              </a:lnSpc>
            </a:pPr>
            <a:r>
              <a:rPr lang="en-US" sz="341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Mentors: Yashvi Mehta , Mahi Palimkar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6626729">
            <a:off x="1779921" y="-238396"/>
            <a:ext cx="15282448" cy="11032925"/>
          </a:xfrm>
          <a:custGeom>
            <a:avLst/>
            <a:gdLst/>
            <a:ahLst/>
            <a:cxnLst/>
            <a:rect r="r" b="b" t="t" l="l"/>
            <a:pathLst>
              <a:path h="11032925" w="15282448">
                <a:moveTo>
                  <a:pt x="15282448" y="0"/>
                </a:moveTo>
                <a:lnTo>
                  <a:pt x="0" y="0"/>
                </a:lnTo>
                <a:lnTo>
                  <a:pt x="0" y="11032925"/>
                </a:lnTo>
                <a:lnTo>
                  <a:pt x="15282448" y="11032925"/>
                </a:lnTo>
                <a:lnTo>
                  <a:pt x="15282448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281333" y="1395280"/>
            <a:ext cx="14279624" cy="7765573"/>
            <a:chOff x="0" y="0"/>
            <a:chExt cx="3246371" cy="176544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246371" cy="1765448"/>
            </a:xfrm>
            <a:custGeom>
              <a:avLst/>
              <a:gdLst/>
              <a:ahLst/>
              <a:cxnLst/>
              <a:rect r="r" b="b" t="t" l="l"/>
              <a:pathLst>
                <a:path h="1765448" w="3246371">
                  <a:moveTo>
                    <a:pt x="10843" y="0"/>
                  </a:moveTo>
                  <a:lnTo>
                    <a:pt x="3235528" y="0"/>
                  </a:lnTo>
                  <a:cubicBezTo>
                    <a:pt x="3238403" y="0"/>
                    <a:pt x="3241161" y="1142"/>
                    <a:pt x="3243195" y="3176"/>
                  </a:cubicBezTo>
                  <a:cubicBezTo>
                    <a:pt x="3245228" y="5209"/>
                    <a:pt x="3246371" y="7967"/>
                    <a:pt x="3246371" y="10843"/>
                  </a:cubicBezTo>
                  <a:lnTo>
                    <a:pt x="3246371" y="1754604"/>
                  </a:lnTo>
                  <a:cubicBezTo>
                    <a:pt x="3246371" y="1760593"/>
                    <a:pt x="3241516" y="1765448"/>
                    <a:pt x="3235528" y="1765448"/>
                  </a:cubicBezTo>
                  <a:lnTo>
                    <a:pt x="10843" y="1765448"/>
                  </a:lnTo>
                  <a:cubicBezTo>
                    <a:pt x="4855" y="1765448"/>
                    <a:pt x="0" y="1760593"/>
                    <a:pt x="0" y="1754604"/>
                  </a:cubicBezTo>
                  <a:lnTo>
                    <a:pt x="0" y="10843"/>
                  </a:lnTo>
                  <a:cubicBezTo>
                    <a:pt x="0" y="4855"/>
                    <a:pt x="4855" y="0"/>
                    <a:pt x="108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246371" cy="1803548"/>
            </a:xfrm>
            <a:prstGeom prst="rect">
              <a:avLst/>
            </a:prstGeom>
          </p:spPr>
          <p:txBody>
            <a:bodyPr anchor="ctr" rtlCol="false" tIns="58851" lIns="58851" bIns="58851" rIns="58851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837294" y="2120994"/>
            <a:ext cx="8613413" cy="933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0"/>
              </a:lnSpc>
            </a:pPr>
            <a:r>
              <a:rPr lang="en-US" sz="7041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 Overview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521596" y="3594998"/>
            <a:ext cx="11799098" cy="4480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3767" indent="-356884" lvl="1">
              <a:lnSpc>
                <a:spcPts val="4463"/>
              </a:lnSpc>
              <a:buFont typeface="Arial"/>
              <a:buChar char="•"/>
            </a:pPr>
            <a:r>
              <a:rPr lang="en-US" sz="3306" spc="198">
                <a:solidFill>
                  <a:srgbClr val="F4F4ED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TraffIQ aims to develop a </a:t>
            </a:r>
            <a:r>
              <a:rPr lang="en-US" b="true" sz="3306" spc="198">
                <a:solidFill>
                  <a:srgbClr val="F4F4ED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dynamic traffic light control system</a:t>
            </a:r>
            <a:r>
              <a:rPr lang="en-US" sz="3306" spc="198">
                <a:solidFill>
                  <a:srgbClr val="F4F4ED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using Reinforcement Learning integrated with SUMO.</a:t>
            </a:r>
          </a:p>
          <a:p>
            <a:pPr algn="l" marL="713767" indent="-356884" lvl="1">
              <a:lnSpc>
                <a:spcPts val="4463"/>
              </a:lnSpc>
              <a:buFont typeface="Arial"/>
              <a:buChar char="•"/>
            </a:pPr>
            <a:r>
              <a:rPr lang="en-US" sz="3306" spc="198">
                <a:solidFill>
                  <a:srgbClr val="F4F4ED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The RL agent learns optimal signal policies based on real-time traffic states to minimize average wait time and improve throughput.</a:t>
            </a:r>
          </a:p>
          <a:p>
            <a:pPr algn="l" marL="713767" indent="-356884" lvl="1">
              <a:lnSpc>
                <a:spcPts val="4463"/>
              </a:lnSpc>
              <a:buFont typeface="Arial"/>
              <a:buChar char="•"/>
            </a:pPr>
            <a:r>
              <a:rPr lang="en-US" sz="3306" spc="198">
                <a:solidFill>
                  <a:srgbClr val="F4F4ED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Starting with a single intersection and scaling to complex networks.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6626729">
            <a:off x="-7935529" y="-6534691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9"/>
                </a:lnTo>
                <a:lnTo>
                  <a:pt x="12221289" y="8822969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88667" y="1126546"/>
            <a:ext cx="8910453" cy="8402555"/>
            <a:chOff x="0" y="0"/>
            <a:chExt cx="2141367" cy="201930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41367" cy="2019309"/>
            </a:xfrm>
            <a:custGeom>
              <a:avLst/>
              <a:gdLst/>
              <a:ahLst/>
              <a:cxnLst/>
              <a:rect r="r" b="b" t="t" l="l"/>
              <a:pathLst>
                <a:path h="2019309" w="2141367">
                  <a:moveTo>
                    <a:pt x="17377" y="0"/>
                  </a:moveTo>
                  <a:lnTo>
                    <a:pt x="2123990" y="0"/>
                  </a:lnTo>
                  <a:cubicBezTo>
                    <a:pt x="2133587" y="0"/>
                    <a:pt x="2141367" y="7780"/>
                    <a:pt x="2141367" y="17377"/>
                  </a:cubicBezTo>
                  <a:lnTo>
                    <a:pt x="2141367" y="2001932"/>
                  </a:lnTo>
                  <a:cubicBezTo>
                    <a:pt x="2141367" y="2011529"/>
                    <a:pt x="2133587" y="2019309"/>
                    <a:pt x="2123990" y="2019309"/>
                  </a:cubicBezTo>
                  <a:lnTo>
                    <a:pt x="17377" y="2019309"/>
                  </a:lnTo>
                  <a:cubicBezTo>
                    <a:pt x="7780" y="2019309"/>
                    <a:pt x="0" y="2011529"/>
                    <a:pt x="0" y="2001932"/>
                  </a:cubicBezTo>
                  <a:lnTo>
                    <a:pt x="0" y="17377"/>
                  </a:lnTo>
                  <a:cubicBezTo>
                    <a:pt x="0" y="7780"/>
                    <a:pt x="7780" y="0"/>
                    <a:pt x="173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141367" cy="2057409"/>
            </a:xfrm>
            <a:prstGeom prst="rect">
              <a:avLst/>
            </a:prstGeom>
          </p:spPr>
          <p:txBody>
            <a:bodyPr anchor="ctr" rtlCol="false" tIns="55673" lIns="55673" bIns="55673" rIns="55673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056300" y="5143500"/>
            <a:ext cx="7558067" cy="4385601"/>
            <a:chOff x="0" y="0"/>
            <a:chExt cx="2530125" cy="146811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530125" cy="1468116"/>
            </a:xfrm>
            <a:custGeom>
              <a:avLst/>
              <a:gdLst/>
              <a:ahLst/>
              <a:cxnLst/>
              <a:rect r="r" b="b" t="t" l="l"/>
              <a:pathLst>
                <a:path h="1468116" w="2530125">
                  <a:moveTo>
                    <a:pt x="20487" y="0"/>
                  </a:moveTo>
                  <a:lnTo>
                    <a:pt x="2509638" y="0"/>
                  </a:lnTo>
                  <a:cubicBezTo>
                    <a:pt x="2515072" y="0"/>
                    <a:pt x="2520283" y="2158"/>
                    <a:pt x="2524125" y="6000"/>
                  </a:cubicBezTo>
                  <a:cubicBezTo>
                    <a:pt x="2527967" y="9842"/>
                    <a:pt x="2530125" y="15053"/>
                    <a:pt x="2530125" y="20487"/>
                  </a:cubicBezTo>
                  <a:lnTo>
                    <a:pt x="2530125" y="1447629"/>
                  </a:lnTo>
                  <a:cubicBezTo>
                    <a:pt x="2530125" y="1458944"/>
                    <a:pt x="2520953" y="1468116"/>
                    <a:pt x="2509638" y="1468116"/>
                  </a:cubicBezTo>
                  <a:lnTo>
                    <a:pt x="20487" y="1468116"/>
                  </a:lnTo>
                  <a:cubicBezTo>
                    <a:pt x="9172" y="1468116"/>
                    <a:pt x="0" y="1458944"/>
                    <a:pt x="0" y="1447629"/>
                  </a:cubicBezTo>
                  <a:lnTo>
                    <a:pt x="0" y="20487"/>
                  </a:lnTo>
                  <a:cubicBezTo>
                    <a:pt x="0" y="9172"/>
                    <a:pt x="9172" y="0"/>
                    <a:pt x="204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530125" cy="15062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056300" y="1126546"/>
            <a:ext cx="7558067" cy="3632397"/>
            <a:chOff x="0" y="0"/>
            <a:chExt cx="2530125" cy="12159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530125" cy="1215975"/>
            </a:xfrm>
            <a:custGeom>
              <a:avLst/>
              <a:gdLst/>
              <a:ahLst/>
              <a:cxnLst/>
              <a:rect r="r" b="b" t="t" l="l"/>
              <a:pathLst>
                <a:path h="1215975" w="2530125">
                  <a:moveTo>
                    <a:pt x="20487" y="0"/>
                  </a:moveTo>
                  <a:lnTo>
                    <a:pt x="2509638" y="0"/>
                  </a:lnTo>
                  <a:cubicBezTo>
                    <a:pt x="2515072" y="0"/>
                    <a:pt x="2520283" y="2158"/>
                    <a:pt x="2524125" y="6000"/>
                  </a:cubicBezTo>
                  <a:cubicBezTo>
                    <a:pt x="2527967" y="9842"/>
                    <a:pt x="2530125" y="15053"/>
                    <a:pt x="2530125" y="20487"/>
                  </a:cubicBezTo>
                  <a:lnTo>
                    <a:pt x="2530125" y="1195488"/>
                  </a:lnTo>
                  <a:cubicBezTo>
                    <a:pt x="2530125" y="1206803"/>
                    <a:pt x="2520953" y="1215975"/>
                    <a:pt x="2509638" y="1215975"/>
                  </a:cubicBezTo>
                  <a:lnTo>
                    <a:pt x="20487" y="1215975"/>
                  </a:lnTo>
                  <a:cubicBezTo>
                    <a:pt x="9172" y="1215975"/>
                    <a:pt x="0" y="1206803"/>
                    <a:pt x="0" y="1195488"/>
                  </a:cubicBezTo>
                  <a:lnTo>
                    <a:pt x="0" y="20487"/>
                  </a:lnTo>
                  <a:cubicBezTo>
                    <a:pt x="0" y="9172"/>
                    <a:pt x="9172" y="0"/>
                    <a:pt x="204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530125" cy="1254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476952" y="5327823"/>
            <a:ext cx="7733882" cy="3132222"/>
          </a:xfrm>
          <a:custGeom>
            <a:avLst/>
            <a:gdLst/>
            <a:ahLst/>
            <a:cxnLst/>
            <a:rect r="r" b="b" t="t" l="l"/>
            <a:pathLst>
              <a:path h="3132222" w="7733882">
                <a:moveTo>
                  <a:pt x="0" y="0"/>
                </a:moveTo>
                <a:lnTo>
                  <a:pt x="7733882" y="0"/>
                </a:lnTo>
                <a:lnTo>
                  <a:pt x="7733882" y="3132223"/>
                </a:lnTo>
                <a:lnTo>
                  <a:pt x="0" y="31322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288938" y="5480223"/>
            <a:ext cx="1269886" cy="825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76"/>
              </a:lnSpc>
            </a:pPr>
            <a:r>
              <a:rPr lang="en-US" sz="643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823238" y="5778470"/>
            <a:ext cx="5553680" cy="3212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32"/>
              </a:lnSpc>
            </a:pPr>
            <a:r>
              <a:rPr lang="en-US" b="true" sz="3060" spc="48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MDPS &amp; VALUE FUNCTIONS</a:t>
            </a:r>
          </a:p>
          <a:p>
            <a:pPr algn="just">
              <a:lnSpc>
                <a:spcPts val="3727"/>
              </a:lnSpc>
            </a:pPr>
          </a:p>
          <a:p>
            <a:pPr algn="just" marL="0" indent="0" lvl="0">
              <a:lnSpc>
                <a:spcPts val="3535"/>
              </a:lnSpc>
              <a:spcBef>
                <a:spcPct val="0"/>
              </a:spcBef>
            </a:pPr>
            <a:r>
              <a:rPr lang="en-US" sz="2618" spc="41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RL is formalized as a Markov Decision Process (MDP). Agents aim to learn the optimal policy (π*) using value functions (V, Q) governed by the Bellman Optimality Equation.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44870" y="1538664"/>
            <a:ext cx="7398047" cy="574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sz="4345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CURRENT PROGRESS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58824" y="1602778"/>
            <a:ext cx="5818094" cy="261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85"/>
              </a:lnSpc>
            </a:pPr>
            <a:r>
              <a:rPr lang="en-US" b="true" sz="2952" spc="47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 REINFORCEMENT LEARNING </a:t>
            </a:r>
          </a:p>
          <a:p>
            <a:pPr algn="just">
              <a:lnSpc>
                <a:spcPts val="3445"/>
              </a:lnSpc>
            </a:pPr>
          </a:p>
          <a:p>
            <a:pPr algn="just">
              <a:lnSpc>
                <a:spcPts val="3445"/>
              </a:lnSpc>
            </a:pPr>
            <a:r>
              <a:rPr lang="en-US" sz="2552" spc="4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An agent interacts with an environment to learn a policy that maximizes long-term reward via trial-and-error.</a:t>
            </a:r>
          </a:p>
          <a:p>
            <a:pPr algn="just" marL="0" indent="0" lvl="0">
              <a:lnSpc>
                <a:spcPts val="3310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0288938" y="1446751"/>
            <a:ext cx="1269886" cy="825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76"/>
              </a:lnSpc>
            </a:pPr>
            <a:r>
              <a:rPr lang="en-US" sz="643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01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57393" y="2886724"/>
            <a:ext cx="8373001" cy="1666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7"/>
              </a:lnSpc>
            </a:pPr>
            <a:r>
              <a:rPr lang="en-US" sz="2494" spc="3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RESOURCES:</a:t>
            </a:r>
          </a:p>
          <a:p>
            <a:pPr algn="just">
              <a:lnSpc>
                <a:spcPts val="3367"/>
              </a:lnSpc>
            </a:pPr>
            <a:r>
              <a:rPr lang="en-US" sz="2494" spc="3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Reinforcement Learning Course by David Silver</a:t>
            </a:r>
          </a:p>
          <a:p>
            <a:pPr algn="just" marL="0" indent="0" lvl="0">
              <a:lnSpc>
                <a:spcPts val="3367"/>
              </a:lnSpc>
              <a:spcBef>
                <a:spcPct val="0"/>
              </a:spcBef>
            </a:pPr>
            <a:r>
              <a:rPr lang="en-US" sz="2494" spc="3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Deep Learning and Neural Networks Introduction Course 1 by Andrew NG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6626729">
            <a:off x="-5641948" y="-26582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9"/>
                </a:lnTo>
                <a:lnTo>
                  <a:pt x="12221289" y="8822969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144000" y="2663085"/>
            <a:ext cx="8352325" cy="7043425"/>
            <a:chOff x="0" y="0"/>
            <a:chExt cx="2796010" cy="23578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796010" cy="2357844"/>
            </a:xfrm>
            <a:custGeom>
              <a:avLst/>
              <a:gdLst/>
              <a:ahLst/>
              <a:cxnLst/>
              <a:rect r="r" b="b" t="t" l="l"/>
              <a:pathLst>
                <a:path h="2357844" w="2796010">
                  <a:moveTo>
                    <a:pt x="18538" y="0"/>
                  </a:moveTo>
                  <a:lnTo>
                    <a:pt x="2777471" y="0"/>
                  </a:lnTo>
                  <a:cubicBezTo>
                    <a:pt x="2782388" y="0"/>
                    <a:pt x="2787103" y="1953"/>
                    <a:pt x="2790580" y="5430"/>
                  </a:cubicBezTo>
                  <a:cubicBezTo>
                    <a:pt x="2794056" y="8906"/>
                    <a:pt x="2796010" y="13622"/>
                    <a:pt x="2796010" y="18538"/>
                  </a:cubicBezTo>
                  <a:lnTo>
                    <a:pt x="2796010" y="2339306"/>
                  </a:lnTo>
                  <a:cubicBezTo>
                    <a:pt x="2796010" y="2344223"/>
                    <a:pt x="2794056" y="2348938"/>
                    <a:pt x="2790580" y="2352415"/>
                  </a:cubicBezTo>
                  <a:cubicBezTo>
                    <a:pt x="2787103" y="2355891"/>
                    <a:pt x="2782388" y="2357844"/>
                    <a:pt x="2777471" y="2357844"/>
                  </a:cubicBezTo>
                  <a:lnTo>
                    <a:pt x="18538" y="2357844"/>
                  </a:lnTo>
                  <a:cubicBezTo>
                    <a:pt x="13622" y="2357844"/>
                    <a:pt x="8906" y="2355891"/>
                    <a:pt x="5430" y="2352415"/>
                  </a:cubicBezTo>
                  <a:cubicBezTo>
                    <a:pt x="1953" y="2348938"/>
                    <a:pt x="0" y="2344223"/>
                    <a:pt x="0" y="2339306"/>
                  </a:cubicBezTo>
                  <a:lnTo>
                    <a:pt x="0" y="18538"/>
                  </a:lnTo>
                  <a:cubicBezTo>
                    <a:pt x="0" y="13622"/>
                    <a:pt x="1953" y="8906"/>
                    <a:pt x="5430" y="5430"/>
                  </a:cubicBezTo>
                  <a:cubicBezTo>
                    <a:pt x="8906" y="1953"/>
                    <a:pt x="13622" y="0"/>
                    <a:pt x="18538" y="0"/>
                  </a:cubicBezTo>
                  <a:close/>
                </a:path>
              </a:pathLst>
            </a:custGeom>
            <a:solidFill>
              <a:srgbClr val="04001E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796010" cy="2395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500256" y="1013984"/>
            <a:ext cx="1269886" cy="825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76"/>
              </a:lnSpc>
            </a:pPr>
            <a:r>
              <a:rPr lang="en-US" sz="643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03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12492" y="519982"/>
            <a:ext cx="8115300" cy="7235396"/>
            <a:chOff x="0" y="0"/>
            <a:chExt cx="2716663" cy="242210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16663" cy="2422108"/>
            </a:xfrm>
            <a:custGeom>
              <a:avLst/>
              <a:gdLst/>
              <a:ahLst/>
              <a:cxnLst/>
              <a:rect r="r" b="b" t="t" l="l"/>
              <a:pathLst>
                <a:path h="2422108" w="2716663">
                  <a:moveTo>
                    <a:pt x="19080" y="0"/>
                  </a:moveTo>
                  <a:lnTo>
                    <a:pt x="2697584" y="0"/>
                  </a:lnTo>
                  <a:cubicBezTo>
                    <a:pt x="2708121" y="0"/>
                    <a:pt x="2716663" y="8542"/>
                    <a:pt x="2716663" y="19080"/>
                  </a:cubicBezTo>
                  <a:lnTo>
                    <a:pt x="2716663" y="2403028"/>
                  </a:lnTo>
                  <a:cubicBezTo>
                    <a:pt x="2716663" y="2413566"/>
                    <a:pt x="2708121" y="2422108"/>
                    <a:pt x="2697584" y="2422108"/>
                  </a:cubicBezTo>
                  <a:lnTo>
                    <a:pt x="19080" y="2422108"/>
                  </a:lnTo>
                  <a:cubicBezTo>
                    <a:pt x="8542" y="2422108"/>
                    <a:pt x="0" y="2413566"/>
                    <a:pt x="0" y="2403028"/>
                  </a:cubicBezTo>
                  <a:lnTo>
                    <a:pt x="0" y="19080"/>
                  </a:lnTo>
                  <a:cubicBezTo>
                    <a:pt x="0" y="8542"/>
                    <a:pt x="8542" y="0"/>
                    <a:pt x="19080" y="0"/>
                  </a:cubicBezTo>
                  <a:close/>
                </a:path>
              </a:pathLst>
            </a:custGeom>
            <a:solidFill>
              <a:srgbClr val="04001E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716663" cy="2460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115825" y="1312231"/>
            <a:ext cx="7308633" cy="5740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27"/>
              </a:lnSpc>
            </a:pPr>
            <a:r>
              <a:rPr lang="en-US" sz="2687" spc="42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MODEL-FREE PREDICTION (TD LEARNING)</a:t>
            </a:r>
          </a:p>
          <a:p>
            <a:pPr algn="just">
              <a:lnSpc>
                <a:spcPts val="3762"/>
              </a:lnSpc>
            </a:pPr>
          </a:p>
          <a:p>
            <a:pPr algn="just" marL="559755" indent="-279878" lvl="1">
              <a:lnSpc>
                <a:spcPts val="3500"/>
              </a:lnSpc>
              <a:buFont typeface="Arial"/>
              <a:buChar char="•"/>
            </a:pPr>
            <a:r>
              <a:rPr lang="en-US" sz="2592" spc="41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L</a:t>
            </a:r>
            <a:r>
              <a:rPr lang="en-US" sz="2592" spc="41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earns value functions without knowledge of the environment's transition model.</a:t>
            </a:r>
          </a:p>
          <a:p>
            <a:pPr algn="just">
              <a:lnSpc>
                <a:spcPts val="3500"/>
              </a:lnSpc>
            </a:pPr>
          </a:p>
          <a:p>
            <a:pPr algn="just" marL="559755" indent="-279878" lvl="1">
              <a:lnSpc>
                <a:spcPts val="3500"/>
              </a:lnSpc>
              <a:buFont typeface="Arial"/>
              <a:buChar char="•"/>
            </a:pPr>
            <a:r>
              <a:rPr lang="en-US" sz="2592" spc="41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</a:t>
            </a:r>
            <a:r>
              <a:rPr lang="en-US" sz="2592" spc="41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Uses bootstrapped updates (e.g., TD(0)) to estimate V(s) from sampled transitions.</a:t>
            </a:r>
          </a:p>
          <a:p>
            <a:pPr algn="just">
              <a:lnSpc>
                <a:spcPts val="3500"/>
              </a:lnSpc>
            </a:pPr>
          </a:p>
          <a:p>
            <a:pPr algn="just" marL="559755" indent="-279878" lvl="1">
              <a:lnSpc>
                <a:spcPts val="3500"/>
              </a:lnSpc>
              <a:buFont typeface="Arial"/>
              <a:buChar char="•"/>
            </a:pPr>
            <a:r>
              <a:rPr lang="en-US" sz="2592" spc="41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Balances bias and variance better than Monte Carlo methods.</a:t>
            </a:r>
          </a:p>
          <a:p>
            <a:pPr algn="just">
              <a:lnSpc>
                <a:spcPts val="3500"/>
              </a:lnSpc>
            </a:pPr>
          </a:p>
          <a:p>
            <a:pPr algn="just" marL="559755" indent="-279878" lvl="1">
              <a:lnSpc>
                <a:spcPts val="3500"/>
              </a:lnSpc>
              <a:buFont typeface="Arial"/>
              <a:buChar char="•"/>
            </a:pPr>
            <a:r>
              <a:rPr lang="en-US" sz="2592" spc="41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Enables online, incremental learning during agent–environment interaction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48347" y="2918933"/>
            <a:ext cx="7343632" cy="6493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81"/>
              </a:lnSpc>
            </a:pPr>
            <a:r>
              <a:rPr lang="en-US" sz="2727" spc="43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MODEL-FREE CONTROL (SARSA &amp; Q-LEARNING)</a:t>
            </a:r>
          </a:p>
          <a:p>
            <a:pPr algn="just">
              <a:lnSpc>
                <a:spcPts val="3411"/>
              </a:lnSpc>
            </a:pPr>
          </a:p>
          <a:p>
            <a:pPr algn="just" marL="545592" indent="-272796" lvl="1">
              <a:lnSpc>
                <a:spcPts val="3411"/>
              </a:lnSpc>
              <a:buFont typeface="Arial"/>
              <a:buChar char="•"/>
            </a:pPr>
            <a:r>
              <a:rPr lang="en-US" sz="2527" spc="4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L</a:t>
            </a:r>
            <a:r>
              <a:rPr lang="en-US" sz="2527" spc="4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earns optimal policies without a model by directly interacting with the environment.</a:t>
            </a:r>
          </a:p>
          <a:p>
            <a:pPr algn="just">
              <a:lnSpc>
                <a:spcPts val="3411"/>
              </a:lnSpc>
            </a:pPr>
          </a:p>
          <a:p>
            <a:pPr algn="just" marL="545592" indent="-272796" lvl="1">
              <a:lnSpc>
                <a:spcPts val="3411"/>
              </a:lnSpc>
              <a:buFont typeface="Arial"/>
              <a:buChar char="•"/>
            </a:pPr>
            <a:r>
              <a:rPr lang="en-US" sz="2527" spc="4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SARSA (on-policy): updates </a:t>
            </a:r>
          </a:p>
          <a:p>
            <a:pPr algn="just">
              <a:lnSpc>
                <a:spcPts val="3411"/>
              </a:lnSpc>
            </a:pPr>
            <a:r>
              <a:rPr lang="en-US" sz="2527" spc="4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Q(s,a) using the action actually taken.</a:t>
            </a:r>
          </a:p>
          <a:p>
            <a:pPr algn="just">
              <a:lnSpc>
                <a:spcPts val="3411"/>
              </a:lnSpc>
            </a:pPr>
          </a:p>
          <a:p>
            <a:pPr algn="just" marL="545592" indent="-272796" lvl="1">
              <a:lnSpc>
                <a:spcPts val="3411"/>
              </a:lnSpc>
              <a:buFont typeface="Arial"/>
              <a:buChar char="•"/>
            </a:pPr>
            <a:r>
              <a:rPr lang="en-US" sz="2527" spc="4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Q-Learning (off-policy): updates (Q(s,a) using the maximum estimated value of the next state.</a:t>
            </a:r>
          </a:p>
          <a:p>
            <a:pPr algn="just">
              <a:lnSpc>
                <a:spcPts val="3411"/>
              </a:lnSpc>
            </a:pPr>
          </a:p>
          <a:p>
            <a:pPr algn="just" marL="545592" indent="-272796" lvl="1">
              <a:lnSpc>
                <a:spcPts val="3411"/>
              </a:lnSpc>
              <a:buFont typeface="Arial"/>
              <a:buChar char="•"/>
            </a:pPr>
            <a:r>
              <a:rPr lang="en-US" sz="2527" spc="4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Suitable for large-scale problems where modeling transitions is impractical.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6626729">
            <a:off x="-5846958" y="-4748167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9"/>
                </a:lnTo>
                <a:lnTo>
                  <a:pt x="12221289" y="8822969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649642" y="2855127"/>
            <a:ext cx="10021589" cy="3111541"/>
            <a:chOff x="0" y="0"/>
            <a:chExt cx="2264823" cy="7031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64823" cy="703191"/>
            </a:xfrm>
            <a:custGeom>
              <a:avLst/>
              <a:gdLst/>
              <a:ahLst/>
              <a:cxnLst/>
              <a:rect r="r" b="b" t="t" l="l"/>
              <a:pathLst>
                <a:path h="703191" w="2264823">
                  <a:moveTo>
                    <a:pt x="15450" y="0"/>
                  </a:moveTo>
                  <a:lnTo>
                    <a:pt x="2249373" y="0"/>
                  </a:lnTo>
                  <a:cubicBezTo>
                    <a:pt x="2253470" y="0"/>
                    <a:pt x="2257400" y="1628"/>
                    <a:pt x="2260298" y="4525"/>
                  </a:cubicBezTo>
                  <a:cubicBezTo>
                    <a:pt x="2263195" y="7423"/>
                    <a:pt x="2264823" y="11353"/>
                    <a:pt x="2264823" y="15450"/>
                  </a:cubicBezTo>
                  <a:lnTo>
                    <a:pt x="2264823" y="687740"/>
                  </a:lnTo>
                  <a:cubicBezTo>
                    <a:pt x="2264823" y="691838"/>
                    <a:pt x="2263195" y="695768"/>
                    <a:pt x="2260298" y="698665"/>
                  </a:cubicBezTo>
                  <a:cubicBezTo>
                    <a:pt x="2257400" y="701563"/>
                    <a:pt x="2253470" y="703191"/>
                    <a:pt x="2249373" y="703191"/>
                  </a:cubicBezTo>
                  <a:lnTo>
                    <a:pt x="15450" y="703191"/>
                  </a:lnTo>
                  <a:cubicBezTo>
                    <a:pt x="11353" y="703191"/>
                    <a:pt x="7423" y="701563"/>
                    <a:pt x="4525" y="698665"/>
                  </a:cubicBezTo>
                  <a:cubicBezTo>
                    <a:pt x="1628" y="695768"/>
                    <a:pt x="0" y="691838"/>
                    <a:pt x="0" y="687740"/>
                  </a:cubicBezTo>
                  <a:lnTo>
                    <a:pt x="0" y="15450"/>
                  </a:lnTo>
                  <a:cubicBezTo>
                    <a:pt x="0" y="11353"/>
                    <a:pt x="1628" y="7423"/>
                    <a:pt x="4525" y="4525"/>
                  </a:cubicBezTo>
                  <a:cubicBezTo>
                    <a:pt x="7423" y="1628"/>
                    <a:pt x="11353" y="0"/>
                    <a:pt x="15450" y="0"/>
                  </a:cubicBezTo>
                  <a:close/>
                </a:path>
              </a:pathLst>
            </a:custGeom>
            <a:solidFill>
              <a:srgbClr val="04001E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264823" cy="741291"/>
            </a:xfrm>
            <a:prstGeom prst="rect">
              <a:avLst/>
            </a:prstGeom>
          </p:spPr>
          <p:txBody>
            <a:bodyPr anchor="ctr" rtlCol="false" tIns="46792" lIns="46792" bIns="46792" rIns="46792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649642" y="6472868"/>
            <a:ext cx="10021589" cy="3278425"/>
            <a:chOff x="0" y="0"/>
            <a:chExt cx="2264823" cy="74090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64823" cy="740906"/>
            </a:xfrm>
            <a:custGeom>
              <a:avLst/>
              <a:gdLst/>
              <a:ahLst/>
              <a:cxnLst/>
              <a:rect r="r" b="b" t="t" l="l"/>
              <a:pathLst>
                <a:path h="740906" w="2264823">
                  <a:moveTo>
                    <a:pt x="15450" y="0"/>
                  </a:moveTo>
                  <a:lnTo>
                    <a:pt x="2249373" y="0"/>
                  </a:lnTo>
                  <a:cubicBezTo>
                    <a:pt x="2253470" y="0"/>
                    <a:pt x="2257400" y="1628"/>
                    <a:pt x="2260298" y="4525"/>
                  </a:cubicBezTo>
                  <a:cubicBezTo>
                    <a:pt x="2263195" y="7423"/>
                    <a:pt x="2264823" y="11353"/>
                    <a:pt x="2264823" y="15450"/>
                  </a:cubicBezTo>
                  <a:lnTo>
                    <a:pt x="2264823" y="725455"/>
                  </a:lnTo>
                  <a:cubicBezTo>
                    <a:pt x="2264823" y="729553"/>
                    <a:pt x="2263195" y="733483"/>
                    <a:pt x="2260298" y="736380"/>
                  </a:cubicBezTo>
                  <a:cubicBezTo>
                    <a:pt x="2257400" y="739278"/>
                    <a:pt x="2253470" y="740906"/>
                    <a:pt x="2249373" y="740906"/>
                  </a:cubicBezTo>
                  <a:lnTo>
                    <a:pt x="15450" y="740906"/>
                  </a:lnTo>
                  <a:cubicBezTo>
                    <a:pt x="11353" y="740906"/>
                    <a:pt x="7423" y="739278"/>
                    <a:pt x="4525" y="736380"/>
                  </a:cubicBezTo>
                  <a:cubicBezTo>
                    <a:pt x="1628" y="733483"/>
                    <a:pt x="0" y="729553"/>
                    <a:pt x="0" y="725455"/>
                  </a:cubicBezTo>
                  <a:lnTo>
                    <a:pt x="0" y="15450"/>
                  </a:lnTo>
                  <a:cubicBezTo>
                    <a:pt x="0" y="11353"/>
                    <a:pt x="1628" y="7423"/>
                    <a:pt x="4525" y="4525"/>
                  </a:cubicBezTo>
                  <a:cubicBezTo>
                    <a:pt x="7423" y="1628"/>
                    <a:pt x="11353" y="0"/>
                    <a:pt x="15450" y="0"/>
                  </a:cubicBezTo>
                  <a:close/>
                </a:path>
              </a:pathLst>
            </a:custGeom>
            <a:solidFill>
              <a:srgbClr val="04001E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264823" cy="779006"/>
            </a:xfrm>
            <a:prstGeom prst="rect">
              <a:avLst/>
            </a:prstGeom>
          </p:spPr>
          <p:txBody>
            <a:bodyPr anchor="ctr" rtlCol="false" tIns="46792" lIns="46792" bIns="46792" rIns="46792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649642" y="2855127"/>
            <a:ext cx="3288011" cy="3111541"/>
            <a:chOff x="0" y="0"/>
            <a:chExt cx="743072" cy="70319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43072" cy="703191"/>
            </a:xfrm>
            <a:custGeom>
              <a:avLst/>
              <a:gdLst/>
              <a:ahLst/>
              <a:cxnLst/>
              <a:rect r="r" b="b" t="t" l="l"/>
              <a:pathLst>
                <a:path h="703191" w="743072">
                  <a:moveTo>
                    <a:pt x="40028" y="0"/>
                  </a:moveTo>
                  <a:lnTo>
                    <a:pt x="703044" y="0"/>
                  </a:lnTo>
                  <a:cubicBezTo>
                    <a:pt x="713660" y="0"/>
                    <a:pt x="723842" y="4217"/>
                    <a:pt x="731348" y="11724"/>
                  </a:cubicBezTo>
                  <a:cubicBezTo>
                    <a:pt x="738855" y="19231"/>
                    <a:pt x="743072" y="29412"/>
                    <a:pt x="743072" y="40028"/>
                  </a:cubicBezTo>
                  <a:lnTo>
                    <a:pt x="743072" y="663163"/>
                  </a:lnTo>
                  <a:cubicBezTo>
                    <a:pt x="743072" y="685270"/>
                    <a:pt x="725151" y="703191"/>
                    <a:pt x="703044" y="703191"/>
                  </a:cubicBezTo>
                  <a:lnTo>
                    <a:pt x="40028" y="703191"/>
                  </a:lnTo>
                  <a:cubicBezTo>
                    <a:pt x="17921" y="703191"/>
                    <a:pt x="0" y="685270"/>
                    <a:pt x="0" y="663163"/>
                  </a:cubicBezTo>
                  <a:lnTo>
                    <a:pt x="0" y="40028"/>
                  </a:lnTo>
                  <a:cubicBezTo>
                    <a:pt x="0" y="17921"/>
                    <a:pt x="17921" y="0"/>
                    <a:pt x="40028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743072" cy="741291"/>
            </a:xfrm>
            <a:prstGeom prst="rect">
              <a:avLst/>
            </a:prstGeom>
          </p:spPr>
          <p:txBody>
            <a:bodyPr anchor="ctr" rtlCol="false" tIns="46792" lIns="46792" bIns="46792" rIns="46792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649642" y="6488734"/>
            <a:ext cx="3288011" cy="3277758"/>
            <a:chOff x="0" y="0"/>
            <a:chExt cx="743072" cy="74075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43072" cy="740755"/>
            </a:xfrm>
            <a:custGeom>
              <a:avLst/>
              <a:gdLst/>
              <a:ahLst/>
              <a:cxnLst/>
              <a:rect r="r" b="b" t="t" l="l"/>
              <a:pathLst>
                <a:path h="740755" w="743072">
                  <a:moveTo>
                    <a:pt x="40028" y="0"/>
                  </a:moveTo>
                  <a:lnTo>
                    <a:pt x="703044" y="0"/>
                  </a:lnTo>
                  <a:cubicBezTo>
                    <a:pt x="713660" y="0"/>
                    <a:pt x="723842" y="4217"/>
                    <a:pt x="731348" y="11724"/>
                  </a:cubicBezTo>
                  <a:cubicBezTo>
                    <a:pt x="738855" y="19231"/>
                    <a:pt x="743072" y="29412"/>
                    <a:pt x="743072" y="40028"/>
                  </a:cubicBezTo>
                  <a:lnTo>
                    <a:pt x="743072" y="700727"/>
                  </a:lnTo>
                  <a:cubicBezTo>
                    <a:pt x="743072" y="722834"/>
                    <a:pt x="725151" y="740755"/>
                    <a:pt x="703044" y="740755"/>
                  </a:cubicBezTo>
                  <a:lnTo>
                    <a:pt x="40028" y="740755"/>
                  </a:lnTo>
                  <a:cubicBezTo>
                    <a:pt x="17921" y="740755"/>
                    <a:pt x="0" y="722834"/>
                    <a:pt x="0" y="700727"/>
                  </a:cubicBezTo>
                  <a:lnTo>
                    <a:pt x="0" y="40028"/>
                  </a:lnTo>
                  <a:cubicBezTo>
                    <a:pt x="0" y="17921"/>
                    <a:pt x="17921" y="0"/>
                    <a:pt x="40028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743072" cy="778855"/>
            </a:xfrm>
            <a:prstGeom prst="rect">
              <a:avLst/>
            </a:prstGeom>
          </p:spPr>
          <p:txBody>
            <a:bodyPr anchor="ctr" rtlCol="false" tIns="46792" lIns="46792" bIns="46792" rIns="46792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8014210" y="3140749"/>
            <a:ext cx="4646226" cy="1158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38"/>
              </a:lnSpc>
            </a:pPr>
            <a:r>
              <a:rPr lang="en-US" sz="3964" b="true">
                <a:solidFill>
                  <a:srgbClr val="04001E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State </a:t>
            </a:r>
          </a:p>
          <a:p>
            <a:pPr algn="l">
              <a:lnSpc>
                <a:spcPts val="4638"/>
              </a:lnSpc>
            </a:pPr>
            <a:r>
              <a:rPr lang="en-US" sz="3964" b="true">
                <a:solidFill>
                  <a:srgbClr val="04001E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Space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014210" y="6949074"/>
            <a:ext cx="4420841" cy="577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38"/>
              </a:lnSpc>
            </a:pPr>
            <a:r>
              <a:rPr lang="en-US" sz="3964" b="true">
                <a:solidFill>
                  <a:srgbClr val="04001E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Rewards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72898" y="2855127"/>
            <a:ext cx="6259796" cy="6896167"/>
            <a:chOff x="0" y="0"/>
            <a:chExt cx="1414679" cy="155849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414679" cy="1558495"/>
            </a:xfrm>
            <a:custGeom>
              <a:avLst/>
              <a:gdLst/>
              <a:ahLst/>
              <a:cxnLst/>
              <a:rect r="r" b="b" t="t" l="l"/>
              <a:pathLst>
                <a:path h="1558495" w="1414679">
                  <a:moveTo>
                    <a:pt x="24735" y="0"/>
                  </a:moveTo>
                  <a:lnTo>
                    <a:pt x="1389944" y="0"/>
                  </a:lnTo>
                  <a:cubicBezTo>
                    <a:pt x="1396504" y="0"/>
                    <a:pt x="1402795" y="2606"/>
                    <a:pt x="1407434" y="7245"/>
                  </a:cubicBezTo>
                  <a:cubicBezTo>
                    <a:pt x="1412073" y="11884"/>
                    <a:pt x="1414679" y="18175"/>
                    <a:pt x="1414679" y="24735"/>
                  </a:cubicBezTo>
                  <a:lnTo>
                    <a:pt x="1414679" y="1533760"/>
                  </a:lnTo>
                  <a:cubicBezTo>
                    <a:pt x="1414679" y="1540320"/>
                    <a:pt x="1412073" y="1546612"/>
                    <a:pt x="1407434" y="1551250"/>
                  </a:cubicBezTo>
                  <a:cubicBezTo>
                    <a:pt x="1402795" y="1555889"/>
                    <a:pt x="1396504" y="1558495"/>
                    <a:pt x="1389944" y="1558495"/>
                  </a:cubicBezTo>
                  <a:lnTo>
                    <a:pt x="24735" y="1558495"/>
                  </a:lnTo>
                  <a:cubicBezTo>
                    <a:pt x="18175" y="1558495"/>
                    <a:pt x="11884" y="1555889"/>
                    <a:pt x="7245" y="1551250"/>
                  </a:cubicBezTo>
                  <a:cubicBezTo>
                    <a:pt x="2606" y="1546612"/>
                    <a:pt x="0" y="1540320"/>
                    <a:pt x="0" y="1533760"/>
                  </a:cubicBezTo>
                  <a:lnTo>
                    <a:pt x="0" y="24735"/>
                  </a:lnTo>
                  <a:cubicBezTo>
                    <a:pt x="0" y="18175"/>
                    <a:pt x="2606" y="11884"/>
                    <a:pt x="7245" y="7245"/>
                  </a:cubicBezTo>
                  <a:cubicBezTo>
                    <a:pt x="11884" y="2606"/>
                    <a:pt x="18175" y="0"/>
                    <a:pt x="24735" y="0"/>
                  </a:cubicBezTo>
                  <a:close/>
                </a:path>
              </a:pathLst>
            </a:custGeom>
            <a:solidFill>
              <a:srgbClr val="04001E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1414679" cy="1596595"/>
            </a:xfrm>
            <a:prstGeom prst="rect">
              <a:avLst/>
            </a:prstGeom>
          </p:spPr>
          <p:txBody>
            <a:bodyPr anchor="ctr" rtlCol="false" tIns="46792" lIns="46792" bIns="46792" rIns="46792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772898" y="2855127"/>
            <a:ext cx="6259796" cy="1129273"/>
            <a:chOff x="0" y="0"/>
            <a:chExt cx="1414679" cy="25520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414679" cy="255209"/>
            </a:xfrm>
            <a:custGeom>
              <a:avLst/>
              <a:gdLst/>
              <a:ahLst/>
              <a:cxnLst/>
              <a:rect r="r" b="b" t="t" l="l"/>
              <a:pathLst>
                <a:path h="255209" w="1414679">
                  <a:moveTo>
                    <a:pt x="21025" y="0"/>
                  </a:moveTo>
                  <a:lnTo>
                    <a:pt x="1393654" y="0"/>
                  </a:lnTo>
                  <a:cubicBezTo>
                    <a:pt x="1399230" y="0"/>
                    <a:pt x="1404578" y="2215"/>
                    <a:pt x="1408521" y="6158"/>
                  </a:cubicBezTo>
                  <a:cubicBezTo>
                    <a:pt x="1412464" y="10101"/>
                    <a:pt x="1414679" y="15449"/>
                    <a:pt x="1414679" y="21025"/>
                  </a:cubicBezTo>
                  <a:lnTo>
                    <a:pt x="1414679" y="234184"/>
                  </a:lnTo>
                  <a:cubicBezTo>
                    <a:pt x="1414679" y="245796"/>
                    <a:pt x="1405266" y="255209"/>
                    <a:pt x="1393654" y="255209"/>
                  </a:cubicBezTo>
                  <a:lnTo>
                    <a:pt x="21025" y="255209"/>
                  </a:lnTo>
                  <a:cubicBezTo>
                    <a:pt x="9413" y="255209"/>
                    <a:pt x="0" y="245796"/>
                    <a:pt x="0" y="234184"/>
                  </a:cubicBezTo>
                  <a:lnTo>
                    <a:pt x="0" y="21025"/>
                  </a:lnTo>
                  <a:cubicBezTo>
                    <a:pt x="0" y="9413"/>
                    <a:pt x="9413" y="0"/>
                    <a:pt x="21025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414679" cy="293309"/>
            </a:xfrm>
            <a:prstGeom prst="rect">
              <a:avLst/>
            </a:prstGeom>
          </p:spPr>
          <p:txBody>
            <a:bodyPr anchor="ctr" rtlCol="false" tIns="46792" lIns="46792" bIns="46792" rIns="46792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166786" y="3176418"/>
            <a:ext cx="4646226" cy="577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38"/>
              </a:lnSpc>
            </a:pPr>
            <a:r>
              <a:rPr lang="en-US" sz="3964" b="true">
                <a:solidFill>
                  <a:srgbClr val="04001E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Action Space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66786" y="4743249"/>
            <a:ext cx="5141398" cy="3646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3617" indent="-331809" lvl="1">
              <a:lnSpc>
                <a:spcPts val="4149"/>
              </a:lnSpc>
              <a:buFont typeface="Arial"/>
              <a:buChar char="•"/>
            </a:pPr>
            <a:r>
              <a:rPr lang="en-US" sz="3073" spc="18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0: Move south (down)</a:t>
            </a:r>
          </a:p>
          <a:p>
            <a:pPr algn="l" marL="663617" indent="-331809" lvl="1">
              <a:lnSpc>
                <a:spcPts val="4149"/>
              </a:lnSpc>
              <a:buFont typeface="Arial"/>
              <a:buChar char="•"/>
            </a:pPr>
            <a:r>
              <a:rPr lang="en-US" sz="3073" spc="18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1: Move north (up)</a:t>
            </a:r>
          </a:p>
          <a:p>
            <a:pPr algn="l" marL="663617" indent="-331809" lvl="1">
              <a:lnSpc>
                <a:spcPts val="4149"/>
              </a:lnSpc>
              <a:buFont typeface="Arial"/>
              <a:buChar char="•"/>
            </a:pPr>
            <a:r>
              <a:rPr lang="en-US" sz="3073" spc="18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2: Move east (right)</a:t>
            </a:r>
          </a:p>
          <a:p>
            <a:pPr algn="l" marL="663617" indent="-331809" lvl="1">
              <a:lnSpc>
                <a:spcPts val="4149"/>
              </a:lnSpc>
              <a:buFont typeface="Arial"/>
              <a:buChar char="•"/>
            </a:pPr>
            <a:r>
              <a:rPr lang="en-US" sz="3073" spc="18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3: Move west (left)</a:t>
            </a:r>
          </a:p>
          <a:p>
            <a:pPr algn="l" marL="663617" indent="-331809" lvl="1">
              <a:lnSpc>
                <a:spcPts val="4149"/>
              </a:lnSpc>
              <a:buFont typeface="Arial"/>
              <a:buChar char="•"/>
            </a:pPr>
            <a:r>
              <a:rPr lang="en-US" sz="3073" spc="18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4: Pickup passenger</a:t>
            </a:r>
          </a:p>
          <a:p>
            <a:pPr algn="l" marL="663617" indent="-331809" lvl="1">
              <a:lnSpc>
                <a:spcPts val="4149"/>
              </a:lnSpc>
              <a:buFont typeface="Arial"/>
              <a:buChar char="•"/>
            </a:pPr>
            <a:r>
              <a:rPr lang="en-US" sz="3073" spc="18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5: Drop off passenger</a:t>
            </a:r>
          </a:p>
          <a:p>
            <a:pPr algn="l" marL="0" indent="0" lvl="0">
              <a:lnSpc>
                <a:spcPts val="4149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1556778" y="6891924"/>
            <a:ext cx="5529313" cy="2366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1265" indent="-300632" lvl="1">
              <a:lnSpc>
                <a:spcPts val="3759"/>
              </a:lnSpc>
              <a:buFont typeface="Arial"/>
              <a:buChar char="•"/>
            </a:pPr>
            <a:r>
              <a:rPr lang="en-US" sz="2784" spc="16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-1 per step</a:t>
            </a:r>
          </a:p>
          <a:p>
            <a:pPr algn="l" marL="601265" indent="-300632" lvl="1">
              <a:lnSpc>
                <a:spcPts val="3759"/>
              </a:lnSpc>
              <a:buFont typeface="Arial"/>
              <a:buChar char="•"/>
            </a:pPr>
            <a:r>
              <a:rPr lang="en-US" sz="2784" spc="16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+20 delivering passenger.</a:t>
            </a:r>
          </a:p>
          <a:p>
            <a:pPr algn="l" marL="601265" indent="-300632" lvl="1">
              <a:lnSpc>
                <a:spcPts val="3759"/>
              </a:lnSpc>
              <a:buFont typeface="Arial"/>
              <a:buChar char="•"/>
            </a:pPr>
            <a:r>
              <a:rPr lang="en-US" sz="2784" spc="16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-10 “pickup” and “drop-off” actions illegally.</a:t>
            </a:r>
          </a:p>
          <a:p>
            <a:pPr algn="l" marL="0" indent="0" lvl="0">
              <a:lnSpc>
                <a:spcPts val="3759"/>
              </a:lnSpc>
              <a:spcBef>
                <a:spcPct val="0"/>
              </a:spcBef>
            </a:pP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5946639" y="7858776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1" y="0"/>
                </a:lnTo>
                <a:lnTo>
                  <a:pt x="896421" y="896421"/>
                </a:lnTo>
                <a:lnTo>
                  <a:pt x="0" y="8964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8" id="28"/>
          <p:cNvGrpSpPr/>
          <p:nvPr/>
        </p:nvGrpSpPr>
        <p:grpSpPr>
          <a:xfrm rot="0">
            <a:off x="772898" y="610216"/>
            <a:ext cx="16898332" cy="1519300"/>
            <a:chOff x="0" y="0"/>
            <a:chExt cx="4450590" cy="40014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450590" cy="400145"/>
            </a:xfrm>
            <a:custGeom>
              <a:avLst/>
              <a:gdLst/>
              <a:ahLst/>
              <a:cxnLst/>
              <a:rect r="r" b="b" t="t" l="l"/>
              <a:pathLst>
                <a:path h="400145" w="4450590">
                  <a:moveTo>
                    <a:pt x="9163" y="0"/>
                  </a:moveTo>
                  <a:lnTo>
                    <a:pt x="4441427" y="0"/>
                  </a:lnTo>
                  <a:cubicBezTo>
                    <a:pt x="4443857" y="0"/>
                    <a:pt x="4446188" y="965"/>
                    <a:pt x="4447906" y="2684"/>
                  </a:cubicBezTo>
                  <a:cubicBezTo>
                    <a:pt x="4449624" y="4402"/>
                    <a:pt x="4450590" y="6733"/>
                    <a:pt x="4450590" y="9163"/>
                  </a:cubicBezTo>
                  <a:lnTo>
                    <a:pt x="4450590" y="390982"/>
                  </a:lnTo>
                  <a:cubicBezTo>
                    <a:pt x="4450590" y="393412"/>
                    <a:pt x="4449624" y="395743"/>
                    <a:pt x="4447906" y="397461"/>
                  </a:cubicBezTo>
                  <a:cubicBezTo>
                    <a:pt x="4446188" y="399179"/>
                    <a:pt x="4443857" y="400145"/>
                    <a:pt x="4441427" y="400145"/>
                  </a:cubicBezTo>
                  <a:lnTo>
                    <a:pt x="9163" y="400145"/>
                  </a:lnTo>
                  <a:cubicBezTo>
                    <a:pt x="6733" y="400145"/>
                    <a:pt x="4402" y="399179"/>
                    <a:pt x="2684" y="397461"/>
                  </a:cubicBezTo>
                  <a:cubicBezTo>
                    <a:pt x="965" y="395743"/>
                    <a:pt x="0" y="393412"/>
                    <a:pt x="0" y="390982"/>
                  </a:cubicBezTo>
                  <a:lnTo>
                    <a:pt x="0" y="9163"/>
                  </a:lnTo>
                  <a:cubicBezTo>
                    <a:pt x="0" y="6733"/>
                    <a:pt x="965" y="4402"/>
                    <a:pt x="2684" y="2684"/>
                  </a:cubicBezTo>
                  <a:cubicBezTo>
                    <a:pt x="4402" y="965"/>
                    <a:pt x="6733" y="0"/>
                    <a:pt x="916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95250"/>
              <a:ext cx="4450590" cy="4953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719"/>
                </a:lnSpc>
              </a:pPr>
              <a:r>
                <a:rPr lang="en-US" sz="4799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TAXI: The Multi Objective Open AI Gym Env</a:t>
              </a: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1556778" y="3253453"/>
            <a:ext cx="5529313" cy="1926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4"/>
              </a:lnSpc>
            </a:pPr>
            <a:r>
              <a:rPr lang="en-US" sz="2884" spc="173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250 Discrete States</a:t>
            </a:r>
          </a:p>
          <a:p>
            <a:pPr algn="l">
              <a:lnSpc>
                <a:spcPts val="3894"/>
              </a:lnSpc>
            </a:pPr>
            <a:r>
              <a:rPr lang="en-US" sz="2884" spc="173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-5X5 Grid for Taxi Loc</a:t>
            </a:r>
          </a:p>
          <a:p>
            <a:pPr algn="l">
              <a:lnSpc>
                <a:spcPts val="3894"/>
              </a:lnSpc>
            </a:pPr>
            <a:r>
              <a:rPr lang="en-US" sz="2884" spc="173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-5 options for passenger </a:t>
            </a:r>
          </a:p>
          <a:p>
            <a:pPr algn="l" marL="0" indent="0" lvl="0">
              <a:lnSpc>
                <a:spcPts val="3894"/>
              </a:lnSpc>
              <a:spcBef>
                <a:spcPct val="0"/>
              </a:spcBef>
            </a:pPr>
            <a:r>
              <a:rPr lang="en-US" sz="2884" spc="173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-4 options for apartment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626729">
            <a:off x="10767556" y="-7187245"/>
            <a:ext cx="11279593" cy="8143126"/>
          </a:xfrm>
          <a:custGeom>
            <a:avLst/>
            <a:gdLst/>
            <a:ahLst/>
            <a:cxnLst/>
            <a:rect r="r" b="b" t="t" l="l"/>
            <a:pathLst>
              <a:path h="8143126" w="11279593">
                <a:moveTo>
                  <a:pt x="0" y="0"/>
                </a:moveTo>
                <a:lnTo>
                  <a:pt x="11279592" y="0"/>
                </a:lnTo>
                <a:lnTo>
                  <a:pt x="11279592" y="8143125"/>
                </a:lnTo>
                <a:lnTo>
                  <a:pt x="0" y="81431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99382" y="3146990"/>
            <a:ext cx="7745245" cy="5808934"/>
          </a:xfrm>
          <a:custGeom>
            <a:avLst/>
            <a:gdLst/>
            <a:ahLst/>
            <a:cxnLst/>
            <a:rect r="r" b="b" t="t" l="l"/>
            <a:pathLst>
              <a:path h="5808934" w="7745245">
                <a:moveTo>
                  <a:pt x="0" y="0"/>
                </a:moveTo>
                <a:lnTo>
                  <a:pt x="7745245" y="0"/>
                </a:lnTo>
                <a:lnTo>
                  <a:pt x="7745245" y="5808934"/>
                </a:lnTo>
                <a:lnTo>
                  <a:pt x="0" y="5808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72898" y="610216"/>
            <a:ext cx="16898332" cy="1519300"/>
            <a:chOff x="0" y="0"/>
            <a:chExt cx="4450590" cy="4001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50590" cy="400145"/>
            </a:xfrm>
            <a:custGeom>
              <a:avLst/>
              <a:gdLst/>
              <a:ahLst/>
              <a:cxnLst/>
              <a:rect r="r" b="b" t="t" l="l"/>
              <a:pathLst>
                <a:path h="400145" w="4450590">
                  <a:moveTo>
                    <a:pt x="9163" y="0"/>
                  </a:moveTo>
                  <a:lnTo>
                    <a:pt x="4441427" y="0"/>
                  </a:lnTo>
                  <a:cubicBezTo>
                    <a:pt x="4443857" y="0"/>
                    <a:pt x="4446188" y="965"/>
                    <a:pt x="4447906" y="2684"/>
                  </a:cubicBezTo>
                  <a:cubicBezTo>
                    <a:pt x="4449624" y="4402"/>
                    <a:pt x="4450590" y="6733"/>
                    <a:pt x="4450590" y="9163"/>
                  </a:cubicBezTo>
                  <a:lnTo>
                    <a:pt x="4450590" y="390982"/>
                  </a:lnTo>
                  <a:cubicBezTo>
                    <a:pt x="4450590" y="393412"/>
                    <a:pt x="4449624" y="395743"/>
                    <a:pt x="4447906" y="397461"/>
                  </a:cubicBezTo>
                  <a:cubicBezTo>
                    <a:pt x="4446188" y="399179"/>
                    <a:pt x="4443857" y="400145"/>
                    <a:pt x="4441427" y="400145"/>
                  </a:cubicBezTo>
                  <a:lnTo>
                    <a:pt x="9163" y="400145"/>
                  </a:lnTo>
                  <a:cubicBezTo>
                    <a:pt x="6733" y="400145"/>
                    <a:pt x="4402" y="399179"/>
                    <a:pt x="2684" y="397461"/>
                  </a:cubicBezTo>
                  <a:cubicBezTo>
                    <a:pt x="965" y="395743"/>
                    <a:pt x="0" y="393412"/>
                    <a:pt x="0" y="390982"/>
                  </a:cubicBezTo>
                  <a:lnTo>
                    <a:pt x="0" y="9163"/>
                  </a:lnTo>
                  <a:cubicBezTo>
                    <a:pt x="0" y="6733"/>
                    <a:pt x="965" y="4402"/>
                    <a:pt x="2684" y="2684"/>
                  </a:cubicBezTo>
                  <a:cubicBezTo>
                    <a:pt x="4402" y="965"/>
                    <a:pt x="6733" y="0"/>
                    <a:pt x="916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95250"/>
              <a:ext cx="4450590" cy="4953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6719"/>
                </a:lnSpc>
              </a:pPr>
              <a:r>
                <a:rPr lang="en-US" sz="4799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Performance Evaluation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6626729">
            <a:off x="14041686" y="6558482"/>
            <a:ext cx="11820539" cy="8533653"/>
          </a:xfrm>
          <a:custGeom>
            <a:avLst/>
            <a:gdLst/>
            <a:ahLst/>
            <a:cxnLst/>
            <a:rect r="r" b="b" t="t" l="l"/>
            <a:pathLst>
              <a:path h="8533653" w="11820539">
                <a:moveTo>
                  <a:pt x="0" y="0"/>
                </a:moveTo>
                <a:lnTo>
                  <a:pt x="11820539" y="0"/>
                </a:lnTo>
                <a:lnTo>
                  <a:pt x="11820539" y="8533654"/>
                </a:lnTo>
                <a:lnTo>
                  <a:pt x="0" y="8533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8754063" y="3209722"/>
            <a:ext cx="8917168" cy="56834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6626729">
            <a:off x="-7639158" y="-4213651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9"/>
                </a:lnTo>
                <a:lnTo>
                  <a:pt x="12221289" y="8822969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>
              <a:alphaModFix amt="78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325255" y="2839075"/>
            <a:ext cx="5277436" cy="4836514"/>
            <a:chOff x="0" y="0"/>
            <a:chExt cx="7036582" cy="6448686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7036582" cy="6448686"/>
              <a:chOff x="0" y="0"/>
              <a:chExt cx="1192671" cy="1093025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192671" cy="1093025"/>
              </a:xfrm>
              <a:custGeom>
                <a:avLst/>
                <a:gdLst/>
                <a:ahLst/>
                <a:cxnLst/>
                <a:rect r="r" b="b" t="t" l="l"/>
                <a:pathLst>
                  <a:path h="1093025" w="1192671">
                    <a:moveTo>
                      <a:pt x="29340" y="0"/>
                    </a:moveTo>
                    <a:lnTo>
                      <a:pt x="1163332" y="0"/>
                    </a:lnTo>
                    <a:cubicBezTo>
                      <a:pt x="1179535" y="0"/>
                      <a:pt x="1192671" y="13136"/>
                      <a:pt x="1192671" y="29340"/>
                    </a:cubicBezTo>
                    <a:lnTo>
                      <a:pt x="1192671" y="1063686"/>
                    </a:lnTo>
                    <a:cubicBezTo>
                      <a:pt x="1192671" y="1079889"/>
                      <a:pt x="1179535" y="1093025"/>
                      <a:pt x="1163332" y="1093025"/>
                    </a:cubicBezTo>
                    <a:lnTo>
                      <a:pt x="29340" y="1093025"/>
                    </a:lnTo>
                    <a:cubicBezTo>
                      <a:pt x="13136" y="1093025"/>
                      <a:pt x="0" y="1079889"/>
                      <a:pt x="0" y="1063686"/>
                    </a:cubicBezTo>
                    <a:lnTo>
                      <a:pt x="0" y="29340"/>
                    </a:lnTo>
                    <a:cubicBezTo>
                      <a:pt x="0" y="13136"/>
                      <a:pt x="13136" y="0"/>
                      <a:pt x="2934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E5E1DA"/>
                </a:solidFill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1192671" cy="1131125"/>
              </a:xfrm>
              <a:prstGeom prst="rect">
                <a:avLst/>
              </a:prstGeom>
            </p:spPr>
            <p:txBody>
              <a:bodyPr anchor="ctr" rtlCol="false" tIns="46792" lIns="46792" bIns="46792" rIns="46792"/>
              <a:lstStyle/>
              <a:p>
                <a:pPr algn="ctr" marL="0" indent="0" lvl="0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0"/>
              <a:ext cx="7036582" cy="1505698"/>
              <a:chOff x="0" y="0"/>
              <a:chExt cx="1192671" cy="255209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192671" cy="255209"/>
              </a:xfrm>
              <a:custGeom>
                <a:avLst/>
                <a:gdLst/>
                <a:ahLst/>
                <a:cxnLst/>
                <a:rect r="r" b="b" t="t" l="l"/>
                <a:pathLst>
                  <a:path h="255209" w="1192671">
                    <a:moveTo>
                      <a:pt x="24939" y="0"/>
                    </a:moveTo>
                    <a:lnTo>
                      <a:pt x="1167732" y="0"/>
                    </a:lnTo>
                    <a:cubicBezTo>
                      <a:pt x="1181506" y="0"/>
                      <a:pt x="1192671" y="11165"/>
                      <a:pt x="1192671" y="24939"/>
                    </a:cubicBezTo>
                    <a:lnTo>
                      <a:pt x="1192671" y="230271"/>
                    </a:lnTo>
                    <a:cubicBezTo>
                      <a:pt x="1192671" y="236885"/>
                      <a:pt x="1190044" y="243228"/>
                      <a:pt x="1185367" y="247905"/>
                    </a:cubicBezTo>
                    <a:cubicBezTo>
                      <a:pt x="1180690" y="252582"/>
                      <a:pt x="1174347" y="255209"/>
                      <a:pt x="1167732" y="255209"/>
                    </a:cubicBezTo>
                    <a:lnTo>
                      <a:pt x="24939" y="255209"/>
                    </a:lnTo>
                    <a:cubicBezTo>
                      <a:pt x="18325" y="255209"/>
                      <a:pt x="11981" y="252582"/>
                      <a:pt x="7304" y="247905"/>
                    </a:cubicBezTo>
                    <a:cubicBezTo>
                      <a:pt x="2627" y="243228"/>
                      <a:pt x="0" y="236885"/>
                      <a:pt x="0" y="230271"/>
                    </a:cubicBezTo>
                    <a:lnTo>
                      <a:pt x="0" y="24939"/>
                    </a:lnTo>
                    <a:cubicBezTo>
                      <a:pt x="0" y="18325"/>
                      <a:pt x="2627" y="11981"/>
                      <a:pt x="7304" y="7304"/>
                    </a:cubicBezTo>
                    <a:cubicBezTo>
                      <a:pt x="11981" y="2627"/>
                      <a:pt x="18325" y="0"/>
                      <a:pt x="249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1192671" cy="293309"/>
              </a:xfrm>
              <a:prstGeom prst="rect">
                <a:avLst/>
              </a:prstGeom>
            </p:spPr>
            <p:txBody>
              <a:bodyPr anchor="ctr" rtlCol="false" tIns="46792" lIns="46792" bIns="46792" rIns="46792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615047" y="374479"/>
              <a:ext cx="5806489" cy="7757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38"/>
                </a:lnSpc>
              </a:pPr>
              <a:r>
                <a:rPr lang="en-US" sz="3964" b="true">
                  <a:solidFill>
                    <a:srgbClr val="04001E"/>
                  </a:solidFill>
                  <a:latin typeface="Red Hat Display Bold"/>
                  <a:ea typeface="Red Hat Display Bold"/>
                  <a:cs typeface="Red Hat Display Bold"/>
                  <a:sym typeface="Red Hat Display Bold"/>
                </a:rPr>
                <a:t>Action Space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05633" y="2176288"/>
              <a:ext cx="6425316" cy="34525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63617" indent="-331809" lvl="1">
                <a:lnSpc>
                  <a:spcPts val="4149"/>
                </a:lnSpc>
                <a:buFont typeface="Arial"/>
                <a:buChar char="•"/>
              </a:pP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0: Move left</a:t>
              </a:r>
            </a:p>
            <a:p>
              <a:pPr algn="l" marL="663617" indent="-331809" lvl="1">
                <a:lnSpc>
                  <a:spcPts val="4149"/>
                </a:lnSpc>
                <a:buFont typeface="Arial"/>
                <a:buChar char="•"/>
              </a:pP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1: Move down</a:t>
              </a:r>
            </a:p>
            <a:p>
              <a:pPr algn="l" marL="663617" indent="-331809" lvl="1">
                <a:lnSpc>
                  <a:spcPts val="4149"/>
                </a:lnSpc>
                <a:buFont typeface="Arial"/>
                <a:buChar char="•"/>
              </a:pP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2: Move right</a:t>
              </a:r>
            </a:p>
            <a:p>
              <a:pPr algn="l" marL="663617" indent="-331809" lvl="1">
                <a:lnSpc>
                  <a:spcPts val="4149"/>
                </a:lnSpc>
                <a:buFont typeface="Arial"/>
                <a:buChar char="•"/>
              </a:pP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3: Move up</a:t>
              </a:r>
            </a:p>
            <a:p>
              <a:pPr algn="l" marL="0" indent="0" lvl="0">
                <a:lnSpc>
                  <a:spcPts val="414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72898" y="610216"/>
            <a:ext cx="16898332" cy="1519300"/>
            <a:chOff x="0" y="0"/>
            <a:chExt cx="4450590" cy="40014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450590" cy="400145"/>
            </a:xfrm>
            <a:custGeom>
              <a:avLst/>
              <a:gdLst/>
              <a:ahLst/>
              <a:cxnLst/>
              <a:rect r="r" b="b" t="t" l="l"/>
              <a:pathLst>
                <a:path h="400145" w="4450590">
                  <a:moveTo>
                    <a:pt x="9163" y="0"/>
                  </a:moveTo>
                  <a:lnTo>
                    <a:pt x="4441427" y="0"/>
                  </a:lnTo>
                  <a:cubicBezTo>
                    <a:pt x="4443857" y="0"/>
                    <a:pt x="4446188" y="965"/>
                    <a:pt x="4447906" y="2684"/>
                  </a:cubicBezTo>
                  <a:cubicBezTo>
                    <a:pt x="4449624" y="4402"/>
                    <a:pt x="4450590" y="6733"/>
                    <a:pt x="4450590" y="9163"/>
                  </a:cubicBezTo>
                  <a:lnTo>
                    <a:pt x="4450590" y="390982"/>
                  </a:lnTo>
                  <a:cubicBezTo>
                    <a:pt x="4450590" y="393412"/>
                    <a:pt x="4449624" y="395743"/>
                    <a:pt x="4447906" y="397461"/>
                  </a:cubicBezTo>
                  <a:cubicBezTo>
                    <a:pt x="4446188" y="399179"/>
                    <a:pt x="4443857" y="400145"/>
                    <a:pt x="4441427" y="400145"/>
                  </a:cubicBezTo>
                  <a:lnTo>
                    <a:pt x="9163" y="400145"/>
                  </a:lnTo>
                  <a:cubicBezTo>
                    <a:pt x="6733" y="400145"/>
                    <a:pt x="4402" y="399179"/>
                    <a:pt x="2684" y="397461"/>
                  </a:cubicBezTo>
                  <a:cubicBezTo>
                    <a:pt x="965" y="395743"/>
                    <a:pt x="0" y="393412"/>
                    <a:pt x="0" y="390982"/>
                  </a:cubicBezTo>
                  <a:lnTo>
                    <a:pt x="0" y="9163"/>
                  </a:lnTo>
                  <a:cubicBezTo>
                    <a:pt x="0" y="6733"/>
                    <a:pt x="965" y="4402"/>
                    <a:pt x="2684" y="2684"/>
                  </a:cubicBezTo>
                  <a:cubicBezTo>
                    <a:pt x="4402" y="965"/>
                    <a:pt x="6733" y="0"/>
                    <a:pt x="916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0"/>
              <a:ext cx="4450590" cy="4953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719"/>
                </a:lnSpc>
              </a:pPr>
              <a:r>
                <a:rPr lang="en-US" sz="4799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Frozen Lake (Slippery) OpenAI Gym Env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676977" y="2839075"/>
            <a:ext cx="5277436" cy="4836514"/>
            <a:chOff x="0" y="0"/>
            <a:chExt cx="7036582" cy="6448686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7036582" cy="6448686"/>
              <a:chOff x="0" y="0"/>
              <a:chExt cx="1192671" cy="1093025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1192671" cy="1093025"/>
              </a:xfrm>
              <a:custGeom>
                <a:avLst/>
                <a:gdLst/>
                <a:ahLst/>
                <a:cxnLst/>
                <a:rect r="r" b="b" t="t" l="l"/>
                <a:pathLst>
                  <a:path h="1093025" w="1192671">
                    <a:moveTo>
                      <a:pt x="29340" y="0"/>
                    </a:moveTo>
                    <a:lnTo>
                      <a:pt x="1163332" y="0"/>
                    </a:lnTo>
                    <a:cubicBezTo>
                      <a:pt x="1179535" y="0"/>
                      <a:pt x="1192671" y="13136"/>
                      <a:pt x="1192671" y="29340"/>
                    </a:cubicBezTo>
                    <a:lnTo>
                      <a:pt x="1192671" y="1063686"/>
                    </a:lnTo>
                    <a:cubicBezTo>
                      <a:pt x="1192671" y="1079889"/>
                      <a:pt x="1179535" y="1093025"/>
                      <a:pt x="1163332" y="1093025"/>
                    </a:cubicBezTo>
                    <a:lnTo>
                      <a:pt x="29340" y="1093025"/>
                    </a:lnTo>
                    <a:cubicBezTo>
                      <a:pt x="13136" y="1093025"/>
                      <a:pt x="0" y="1079889"/>
                      <a:pt x="0" y="1063686"/>
                    </a:cubicBezTo>
                    <a:lnTo>
                      <a:pt x="0" y="29340"/>
                    </a:lnTo>
                    <a:cubicBezTo>
                      <a:pt x="0" y="13136"/>
                      <a:pt x="13136" y="0"/>
                      <a:pt x="2934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E5E1DA"/>
                </a:solidFill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38100"/>
                <a:ext cx="1192671" cy="1131125"/>
              </a:xfrm>
              <a:prstGeom prst="rect">
                <a:avLst/>
              </a:prstGeom>
            </p:spPr>
            <p:txBody>
              <a:bodyPr anchor="ctr" rtlCol="false" tIns="46792" lIns="46792" bIns="46792" rIns="46792"/>
              <a:lstStyle/>
              <a:p>
                <a:pPr algn="ctr" marL="0" indent="0" lvl="0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0" y="0"/>
              <a:ext cx="7036582" cy="1505698"/>
              <a:chOff x="0" y="0"/>
              <a:chExt cx="1192671" cy="255209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192671" cy="255209"/>
              </a:xfrm>
              <a:custGeom>
                <a:avLst/>
                <a:gdLst/>
                <a:ahLst/>
                <a:cxnLst/>
                <a:rect r="r" b="b" t="t" l="l"/>
                <a:pathLst>
                  <a:path h="255209" w="1192671">
                    <a:moveTo>
                      <a:pt x="24939" y="0"/>
                    </a:moveTo>
                    <a:lnTo>
                      <a:pt x="1167732" y="0"/>
                    </a:lnTo>
                    <a:cubicBezTo>
                      <a:pt x="1181506" y="0"/>
                      <a:pt x="1192671" y="11165"/>
                      <a:pt x="1192671" y="24939"/>
                    </a:cubicBezTo>
                    <a:lnTo>
                      <a:pt x="1192671" y="230271"/>
                    </a:lnTo>
                    <a:cubicBezTo>
                      <a:pt x="1192671" y="236885"/>
                      <a:pt x="1190044" y="243228"/>
                      <a:pt x="1185367" y="247905"/>
                    </a:cubicBezTo>
                    <a:cubicBezTo>
                      <a:pt x="1180690" y="252582"/>
                      <a:pt x="1174347" y="255209"/>
                      <a:pt x="1167732" y="255209"/>
                    </a:cubicBezTo>
                    <a:lnTo>
                      <a:pt x="24939" y="255209"/>
                    </a:lnTo>
                    <a:cubicBezTo>
                      <a:pt x="18325" y="255209"/>
                      <a:pt x="11981" y="252582"/>
                      <a:pt x="7304" y="247905"/>
                    </a:cubicBezTo>
                    <a:cubicBezTo>
                      <a:pt x="2627" y="243228"/>
                      <a:pt x="0" y="236885"/>
                      <a:pt x="0" y="230271"/>
                    </a:cubicBezTo>
                    <a:lnTo>
                      <a:pt x="0" y="24939"/>
                    </a:lnTo>
                    <a:cubicBezTo>
                      <a:pt x="0" y="18325"/>
                      <a:pt x="2627" y="11981"/>
                      <a:pt x="7304" y="7304"/>
                    </a:cubicBezTo>
                    <a:cubicBezTo>
                      <a:pt x="11981" y="2627"/>
                      <a:pt x="18325" y="0"/>
                      <a:pt x="249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38100"/>
                <a:ext cx="1192671" cy="293309"/>
              </a:xfrm>
              <a:prstGeom prst="rect">
                <a:avLst/>
              </a:prstGeom>
            </p:spPr>
            <p:txBody>
              <a:bodyPr anchor="ctr" rtlCol="false" tIns="46792" lIns="46792" bIns="46792" rIns="46792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602347" y="374479"/>
              <a:ext cx="5806489" cy="7757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38"/>
                </a:lnSpc>
              </a:pPr>
              <a:r>
                <a:rPr lang="en-US" sz="3964" b="true">
                  <a:solidFill>
                    <a:srgbClr val="04001E"/>
                  </a:solidFill>
                  <a:latin typeface="Red Hat Display Bold"/>
                  <a:ea typeface="Red Hat Display Bold"/>
                  <a:cs typeface="Red Hat Display Bold"/>
                  <a:sym typeface="Red Hat Display Bold"/>
                </a:rPr>
                <a:t>Reward Structure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305633" y="2176288"/>
              <a:ext cx="6425316" cy="27540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63617" indent="-331809" lvl="1">
                <a:lnSpc>
                  <a:spcPts val="4149"/>
                </a:lnSpc>
                <a:buFont typeface="Arial"/>
                <a:buChar char="•"/>
              </a:pP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Reach goal: +1</a:t>
              </a:r>
            </a:p>
            <a:p>
              <a:pPr algn="l" marL="663617" indent="-331809" lvl="1">
                <a:lnSpc>
                  <a:spcPts val="4149"/>
                </a:lnSpc>
                <a:buFont typeface="Arial"/>
                <a:buChar char="•"/>
              </a:pP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Reach hole: 0</a:t>
              </a:r>
            </a:p>
            <a:p>
              <a:pPr algn="l" marL="663617" indent="-331809" lvl="1">
                <a:lnSpc>
                  <a:spcPts val="4149"/>
                </a:lnSpc>
                <a:buFont typeface="Arial"/>
                <a:buChar char="•"/>
              </a:pP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Reach frozen: 0</a:t>
              </a:r>
            </a:p>
            <a:p>
              <a:pPr algn="l" marL="0" indent="0" lvl="0">
                <a:lnSpc>
                  <a:spcPts val="414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028700" y="2839075"/>
            <a:ext cx="5277436" cy="4836514"/>
            <a:chOff x="0" y="0"/>
            <a:chExt cx="7036582" cy="6448686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7036582" cy="6448686"/>
              <a:chOff x="0" y="0"/>
              <a:chExt cx="1192671" cy="1093025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1192671" cy="1093025"/>
              </a:xfrm>
              <a:custGeom>
                <a:avLst/>
                <a:gdLst/>
                <a:ahLst/>
                <a:cxnLst/>
                <a:rect r="r" b="b" t="t" l="l"/>
                <a:pathLst>
                  <a:path h="1093025" w="1192671">
                    <a:moveTo>
                      <a:pt x="29340" y="0"/>
                    </a:moveTo>
                    <a:lnTo>
                      <a:pt x="1163332" y="0"/>
                    </a:lnTo>
                    <a:cubicBezTo>
                      <a:pt x="1179535" y="0"/>
                      <a:pt x="1192671" y="13136"/>
                      <a:pt x="1192671" y="29340"/>
                    </a:cubicBezTo>
                    <a:lnTo>
                      <a:pt x="1192671" y="1063686"/>
                    </a:lnTo>
                    <a:cubicBezTo>
                      <a:pt x="1192671" y="1079889"/>
                      <a:pt x="1179535" y="1093025"/>
                      <a:pt x="1163332" y="1093025"/>
                    </a:cubicBezTo>
                    <a:lnTo>
                      <a:pt x="29340" y="1093025"/>
                    </a:lnTo>
                    <a:cubicBezTo>
                      <a:pt x="13136" y="1093025"/>
                      <a:pt x="0" y="1079889"/>
                      <a:pt x="0" y="1063686"/>
                    </a:cubicBezTo>
                    <a:lnTo>
                      <a:pt x="0" y="29340"/>
                    </a:lnTo>
                    <a:cubicBezTo>
                      <a:pt x="0" y="13136"/>
                      <a:pt x="13136" y="0"/>
                      <a:pt x="2934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E5E1DA"/>
                </a:soli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38100"/>
                <a:ext cx="1192671" cy="1131125"/>
              </a:xfrm>
              <a:prstGeom prst="rect">
                <a:avLst/>
              </a:prstGeom>
            </p:spPr>
            <p:txBody>
              <a:bodyPr anchor="ctr" rtlCol="false" tIns="46792" lIns="46792" bIns="46792" rIns="46792"/>
              <a:lstStyle/>
              <a:p>
                <a:pPr algn="ctr" marL="0" indent="0" lvl="0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0" y="0"/>
              <a:ext cx="7036582" cy="1505698"/>
              <a:chOff x="0" y="0"/>
              <a:chExt cx="1192671" cy="255209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1192671" cy="255209"/>
              </a:xfrm>
              <a:custGeom>
                <a:avLst/>
                <a:gdLst/>
                <a:ahLst/>
                <a:cxnLst/>
                <a:rect r="r" b="b" t="t" l="l"/>
                <a:pathLst>
                  <a:path h="255209" w="1192671">
                    <a:moveTo>
                      <a:pt x="24939" y="0"/>
                    </a:moveTo>
                    <a:lnTo>
                      <a:pt x="1167732" y="0"/>
                    </a:lnTo>
                    <a:cubicBezTo>
                      <a:pt x="1181506" y="0"/>
                      <a:pt x="1192671" y="11165"/>
                      <a:pt x="1192671" y="24939"/>
                    </a:cubicBezTo>
                    <a:lnTo>
                      <a:pt x="1192671" y="230271"/>
                    </a:lnTo>
                    <a:cubicBezTo>
                      <a:pt x="1192671" y="236885"/>
                      <a:pt x="1190044" y="243228"/>
                      <a:pt x="1185367" y="247905"/>
                    </a:cubicBezTo>
                    <a:cubicBezTo>
                      <a:pt x="1180690" y="252582"/>
                      <a:pt x="1174347" y="255209"/>
                      <a:pt x="1167732" y="255209"/>
                    </a:cubicBezTo>
                    <a:lnTo>
                      <a:pt x="24939" y="255209"/>
                    </a:lnTo>
                    <a:cubicBezTo>
                      <a:pt x="18325" y="255209"/>
                      <a:pt x="11981" y="252582"/>
                      <a:pt x="7304" y="247905"/>
                    </a:cubicBezTo>
                    <a:cubicBezTo>
                      <a:pt x="2627" y="243228"/>
                      <a:pt x="0" y="236885"/>
                      <a:pt x="0" y="230271"/>
                    </a:cubicBezTo>
                    <a:lnTo>
                      <a:pt x="0" y="24939"/>
                    </a:lnTo>
                    <a:cubicBezTo>
                      <a:pt x="0" y="18325"/>
                      <a:pt x="2627" y="11981"/>
                      <a:pt x="7304" y="7304"/>
                    </a:cubicBezTo>
                    <a:cubicBezTo>
                      <a:pt x="11981" y="2627"/>
                      <a:pt x="18325" y="0"/>
                      <a:pt x="249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38100"/>
                <a:ext cx="1192671" cy="293309"/>
              </a:xfrm>
              <a:prstGeom prst="rect">
                <a:avLst/>
              </a:prstGeom>
            </p:spPr>
            <p:txBody>
              <a:bodyPr anchor="ctr" rtlCol="false" tIns="46792" lIns="46792" bIns="46792" rIns="46792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32" id="32"/>
            <p:cNvSpPr txBox="true"/>
            <p:nvPr/>
          </p:nvSpPr>
          <p:spPr>
            <a:xfrm rot="0">
              <a:off x="615047" y="374479"/>
              <a:ext cx="5806489" cy="7757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38"/>
                </a:lnSpc>
              </a:pPr>
              <a:r>
                <a:rPr lang="en-US" sz="3964" b="true">
                  <a:solidFill>
                    <a:srgbClr val="04001E"/>
                  </a:solidFill>
                  <a:latin typeface="Red Hat Display Bold"/>
                  <a:ea typeface="Red Hat Display Bold"/>
                  <a:cs typeface="Red Hat Display Bold"/>
                  <a:sym typeface="Red Hat Display Bold"/>
                </a:rPr>
                <a:t>State Space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305633" y="2176288"/>
              <a:ext cx="6425316" cy="34525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49"/>
                </a:lnSpc>
              </a:pP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4X4 Grid</a:t>
              </a:r>
            </a:p>
            <a:p>
              <a:pPr algn="l">
                <a:lnSpc>
                  <a:spcPts val="4149"/>
                </a:lnSpc>
              </a:pP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-Goal at 16</a:t>
              </a: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th</a:t>
              </a: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 cell</a:t>
              </a:r>
            </a:p>
            <a:p>
              <a:pPr algn="l">
                <a:lnSpc>
                  <a:spcPts val="4149"/>
                </a:lnSpc>
              </a:pP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-4 Holes</a:t>
              </a:r>
            </a:p>
            <a:p>
              <a:pPr algn="l" marL="0" indent="0" lvl="0">
                <a:lnSpc>
                  <a:spcPts val="4149"/>
                </a:lnSpc>
                <a:spcBef>
                  <a:spcPct val="0"/>
                </a:spcBef>
              </a:pPr>
              <a:r>
                <a:rPr lang="en-US" sz="3073" spc="184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-16 Discrete States</a:t>
              </a:r>
            </a:p>
            <a:p>
              <a:pPr algn="l" marL="0" indent="0" lvl="0">
                <a:lnSpc>
                  <a:spcPts val="414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704359" y="8177366"/>
            <a:ext cx="16898332" cy="1519300"/>
            <a:chOff x="0" y="0"/>
            <a:chExt cx="4450590" cy="400145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4450590" cy="400145"/>
            </a:xfrm>
            <a:custGeom>
              <a:avLst/>
              <a:gdLst/>
              <a:ahLst/>
              <a:cxnLst/>
              <a:rect r="r" b="b" t="t" l="l"/>
              <a:pathLst>
                <a:path h="400145" w="4450590">
                  <a:moveTo>
                    <a:pt x="9163" y="0"/>
                  </a:moveTo>
                  <a:lnTo>
                    <a:pt x="4441427" y="0"/>
                  </a:lnTo>
                  <a:cubicBezTo>
                    <a:pt x="4443857" y="0"/>
                    <a:pt x="4446188" y="965"/>
                    <a:pt x="4447906" y="2684"/>
                  </a:cubicBezTo>
                  <a:cubicBezTo>
                    <a:pt x="4449624" y="4402"/>
                    <a:pt x="4450590" y="6733"/>
                    <a:pt x="4450590" y="9163"/>
                  </a:cubicBezTo>
                  <a:lnTo>
                    <a:pt x="4450590" y="390982"/>
                  </a:lnTo>
                  <a:cubicBezTo>
                    <a:pt x="4450590" y="393412"/>
                    <a:pt x="4449624" y="395743"/>
                    <a:pt x="4447906" y="397461"/>
                  </a:cubicBezTo>
                  <a:cubicBezTo>
                    <a:pt x="4446188" y="399179"/>
                    <a:pt x="4443857" y="400145"/>
                    <a:pt x="4441427" y="400145"/>
                  </a:cubicBezTo>
                  <a:lnTo>
                    <a:pt x="9163" y="400145"/>
                  </a:lnTo>
                  <a:cubicBezTo>
                    <a:pt x="6733" y="400145"/>
                    <a:pt x="4402" y="399179"/>
                    <a:pt x="2684" y="397461"/>
                  </a:cubicBezTo>
                  <a:cubicBezTo>
                    <a:pt x="965" y="395743"/>
                    <a:pt x="0" y="393412"/>
                    <a:pt x="0" y="390982"/>
                  </a:cubicBezTo>
                  <a:lnTo>
                    <a:pt x="0" y="9163"/>
                  </a:lnTo>
                  <a:cubicBezTo>
                    <a:pt x="0" y="6733"/>
                    <a:pt x="965" y="4402"/>
                    <a:pt x="2684" y="2684"/>
                  </a:cubicBezTo>
                  <a:cubicBezTo>
                    <a:pt x="4402" y="965"/>
                    <a:pt x="6733" y="0"/>
                    <a:pt x="916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0" y="-66675"/>
              <a:ext cx="4450590" cy="4668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99"/>
                </a:lnSpc>
              </a:pPr>
              <a:r>
                <a:rPr lang="en-US" sz="3499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The </a:t>
              </a:r>
              <a:r>
                <a:rPr lang="en-US" b="true" sz="3499">
                  <a:solidFill>
                    <a:srgbClr val="FFFFFF"/>
                  </a:solidFill>
                  <a:latin typeface="Red Hat Display Bold"/>
                  <a:ea typeface="Red Hat Display Bold"/>
                  <a:cs typeface="Red Hat Display Bold"/>
                  <a:sym typeface="Red Hat Display Bold"/>
                </a:rPr>
                <a:t>slippery mode </a:t>
              </a:r>
              <a:r>
                <a:rPr lang="en-US" sz="3499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incorporates a ⅓ probability for intended action. 2/3 chances for slipping to perpendicular direction. 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626729">
            <a:off x="-5895555" y="-3595221"/>
            <a:ext cx="11279593" cy="8143126"/>
          </a:xfrm>
          <a:custGeom>
            <a:avLst/>
            <a:gdLst/>
            <a:ahLst/>
            <a:cxnLst/>
            <a:rect r="r" b="b" t="t" l="l"/>
            <a:pathLst>
              <a:path h="8143126" w="11279593">
                <a:moveTo>
                  <a:pt x="0" y="0"/>
                </a:moveTo>
                <a:lnTo>
                  <a:pt x="11279592" y="0"/>
                </a:lnTo>
                <a:lnTo>
                  <a:pt x="11279592" y="8143126"/>
                </a:lnTo>
                <a:lnTo>
                  <a:pt x="0" y="81431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626729">
            <a:off x="13302062" y="3663917"/>
            <a:ext cx="11279593" cy="8143126"/>
          </a:xfrm>
          <a:custGeom>
            <a:avLst/>
            <a:gdLst/>
            <a:ahLst/>
            <a:cxnLst/>
            <a:rect r="r" b="b" t="t" l="l"/>
            <a:pathLst>
              <a:path h="8143126" w="11279593">
                <a:moveTo>
                  <a:pt x="0" y="0"/>
                </a:moveTo>
                <a:lnTo>
                  <a:pt x="11279593" y="0"/>
                </a:lnTo>
                <a:lnTo>
                  <a:pt x="11279593" y="8143125"/>
                </a:lnTo>
                <a:lnTo>
                  <a:pt x="0" y="81431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1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13043" y="2760359"/>
            <a:ext cx="9131194" cy="6848396"/>
          </a:xfrm>
          <a:custGeom>
            <a:avLst/>
            <a:gdLst/>
            <a:ahLst/>
            <a:cxnLst/>
            <a:rect r="r" b="b" t="t" l="l"/>
            <a:pathLst>
              <a:path h="6848396" w="9131194">
                <a:moveTo>
                  <a:pt x="0" y="0"/>
                </a:moveTo>
                <a:lnTo>
                  <a:pt x="9131194" y="0"/>
                </a:lnTo>
                <a:lnTo>
                  <a:pt x="9131194" y="6848396"/>
                </a:lnTo>
                <a:lnTo>
                  <a:pt x="0" y="68483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6" id="6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0534273" y="2760359"/>
            <a:ext cx="6956244" cy="6848396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772898" y="610216"/>
            <a:ext cx="16898332" cy="1720601"/>
            <a:chOff x="0" y="0"/>
            <a:chExt cx="4450590" cy="45316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50590" cy="453163"/>
            </a:xfrm>
            <a:custGeom>
              <a:avLst/>
              <a:gdLst/>
              <a:ahLst/>
              <a:cxnLst/>
              <a:rect r="r" b="b" t="t" l="l"/>
              <a:pathLst>
                <a:path h="453163" w="4450590">
                  <a:moveTo>
                    <a:pt x="9163" y="0"/>
                  </a:moveTo>
                  <a:lnTo>
                    <a:pt x="4441427" y="0"/>
                  </a:lnTo>
                  <a:cubicBezTo>
                    <a:pt x="4443857" y="0"/>
                    <a:pt x="4446188" y="965"/>
                    <a:pt x="4447906" y="2684"/>
                  </a:cubicBezTo>
                  <a:cubicBezTo>
                    <a:pt x="4449624" y="4402"/>
                    <a:pt x="4450590" y="6733"/>
                    <a:pt x="4450590" y="9163"/>
                  </a:cubicBezTo>
                  <a:lnTo>
                    <a:pt x="4450590" y="444000"/>
                  </a:lnTo>
                  <a:cubicBezTo>
                    <a:pt x="4450590" y="446430"/>
                    <a:pt x="4449624" y="448760"/>
                    <a:pt x="4447906" y="450479"/>
                  </a:cubicBezTo>
                  <a:cubicBezTo>
                    <a:pt x="4446188" y="452197"/>
                    <a:pt x="4443857" y="453163"/>
                    <a:pt x="4441427" y="453163"/>
                  </a:cubicBezTo>
                  <a:lnTo>
                    <a:pt x="9163" y="453163"/>
                  </a:lnTo>
                  <a:cubicBezTo>
                    <a:pt x="6733" y="453163"/>
                    <a:pt x="4402" y="452197"/>
                    <a:pt x="2684" y="450479"/>
                  </a:cubicBezTo>
                  <a:cubicBezTo>
                    <a:pt x="965" y="448760"/>
                    <a:pt x="0" y="446430"/>
                    <a:pt x="0" y="444000"/>
                  </a:cubicBezTo>
                  <a:lnTo>
                    <a:pt x="0" y="9163"/>
                  </a:lnTo>
                  <a:cubicBezTo>
                    <a:pt x="0" y="6733"/>
                    <a:pt x="965" y="4402"/>
                    <a:pt x="2684" y="2684"/>
                  </a:cubicBezTo>
                  <a:cubicBezTo>
                    <a:pt x="4402" y="965"/>
                    <a:pt x="6733" y="0"/>
                    <a:pt x="916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95250"/>
              <a:ext cx="4450590" cy="5484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719"/>
                </a:lnSpc>
              </a:pPr>
              <a:r>
                <a:rPr lang="en-US" sz="4799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Performance Evaluation </a:t>
              </a: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626729">
            <a:off x="-7513719" y="-1523887"/>
            <a:ext cx="11279593" cy="8143126"/>
          </a:xfrm>
          <a:custGeom>
            <a:avLst/>
            <a:gdLst/>
            <a:ahLst/>
            <a:cxnLst/>
            <a:rect r="r" b="b" t="t" l="l"/>
            <a:pathLst>
              <a:path h="8143126" w="11279593">
                <a:moveTo>
                  <a:pt x="0" y="0"/>
                </a:moveTo>
                <a:lnTo>
                  <a:pt x="11279593" y="0"/>
                </a:lnTo>
                <a:lnTo>
                  <a:pt x="11279593" y="8143126"/>
                </a:lnTo>
                <a:lnTo>
                  <a:pt x="0" y="8143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7798688">
            <a:off x="15503576" y="6425290"/>
            <a:ext cx="11279593" cy="8143126"/>
          </a:xfrm>
          <a:custGeom>
            <a:avLst/>
            <a:gdLst/>
            <a:ahLst/>
            <a:cxnLst/>
            <a:rect r="r" b="b" t="t" l="l"/>
            <a:pathLst>
              <a:path h="8143126" w="11279593">
                <a:moveTo>
                  <a:pt x="0" y="0"/>
                </a:moveTo>
                <a:lnTo>
                  <a:pt x="11279593" y="0"/>
                </a:lnTo>
                <a:lnTo>
                  <a:pt x="11279593" y="8143125"/>
                </a:lnTo>
                <a:lnTo>
                  <a:pt x="0" y="81431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241713" y="3280036"/>
            <a:ext cx="15804573" cy="6302074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772898" y="610216"/>
            <a:ext cx="16898332" cy="1937460"/>
            <a:chOff x="0" y="0"/>
            <a:chExt cx="4450590" cy="51027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50590" cy="510277"/>
            </a:xfrm>
            <a:custGeom>
              <a:avLst/>
              <a:gdLst/>
              <a:ahLst/>
              <a:cxnLst/>
              <a:rect r="r" b="b" t="t" l="l"/>
              <a:pathLst>
                <a:path h="510277" w="4450590">
                  <a:moveTo>
                    <a:pt x="9163" y="0"/>
                  </a:moveTo>
                  <a:lnTo>
                    <a:pt x="4441427" y="0"/>
                  </a:lnTo>
                  <a:cubicBezTo>
                    <a:pt x="4443857" y="0"/>
                    <a:pt x="4446188" y="965"/>
                    <a:pt x="4447906" y="2684"/>
                  </a:cubicBezTo>
                  <a:cubicBezTo>
                    <a:pt x="4449624" y="4402"/>
                    <a:pt x="4450590" y="6733"/>
                    <a:pt x="4450590" y="9163"/>
                  </a:cubicBezTo>
                  <a:lnTo>
                    <a:pt x="4450590" y="501115"/>
                  </a:lnTo>
                  <a:cubicBezTo>
                    <a:pt x="4450590" y="503545"/>
                    <a:pt x="4449624" y="505875"/>
                    <a:pt x="4447906" y="507594"/>
                  </a:cubicBezTo>
                  <a:cubicBezTo>
                    <a:pt x="4446188" y="509312"/>
                    <a:pt x="4443857" y="510277"/>
                    <a:pt x="4441427" y="510277"/>
                  </a:cubicBezTo>
                  <a:lnTo>
                    <a:pt x="9163" y="510277"/>
                  </a:lnTo>
                  <a:cubicBezTo>
                    <a:pt x="6733" y="510277"/>
                    <a:pt x="4402" y="509312"/>
                    <a:pt x="2684" y="507594"/>
                  </a:cubicBezTo>
                  <a:cubicBezTo>
                    <a:pt x="965" y="505875"/>
                    <a:pt x="0" y="503545"/>
                    <a:pt x="0" y="501115"/>
                  </a:cubicBezTo>
                  <a:lnTo>
                    <a:pt x="0" y="9163"/>
                  </a:lnTo>
                  <a:cubicBezTo>
                    <a:pt x="0" y="6733"/>
                    <a:pt x="965" y="4402"/>
                    <a:pt x="2684" y="2684"/>
                  </a:cubicBezTo>
                  <a:cubicBezTo>
                    <a:pt x="4402" y="965"/>
                    <a:pt x="6733" y="0"/>
                    <a:pt x="916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95250"/>
              <a:ext cx="4450590" cy="6055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719"/>
                </a:lnSpc>
              </a:pPr>
              <a:r>
                <a:rPr lang="en-US" sz="4799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Fixed TLS Logic in a 4-way intersection</a:t>
              </a:r>
            </a:p>
            <a:p>
              <a:pPr algn="ctr">
                <a:lnSpc>
                  <a:spcPts val="6719"/>
                </a:lnSpc>
              </a:pPr>
              <a:r>
                <a:rPr lang="en-US" sz="4799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using SUMO</a:t>
              </a: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DAGvUI7_05g</dc:identifier>
  <dcterms:modified xsi:type="dcterms:W3CDTF">2011-08-01T06:04:30Z</dcterms:modified>
  <cp:revision>1</cp:revision>
  <dc:title>traffic 1st biweekly meet ppt</dc:title>
</cp:coreProperties>
</file>

<file path=docProps/thumbnail.jpeg>
</file>